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81" r:id="rId2"/>
    <p:sldId id="655" r:id="rId3"/>
    <p:sldId id="677" r:id="rId4"/>
    <p:sldId id="379" r:id="rId5"/>
    <p:sldId id="673" r:id="rId6"/>
    <p:sldId id="648" r:id="rId7"/>
    <p:sldId id="650" r:id="rId8"/>
    <p:sldId id="669" r:id="rId9"/>
    <p:sldId id="6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BB8"/>
    <a:srgbClr val="3B8BC4"/>
    <a:srgbClr val="FF0066"/>
    <a:srgbClr val="008000"/>
    <a:srgbClr val="CFD5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 autoAdjust="0"/>
    <p:restoredTop sz="96041" autoAdjust="0"/>
  </p:normalViewPr>
  <p:slideViewPr>
    <p:cSldViewPr snapToGrid="0">
      <p:cViewPr varScale="1">
        <p:scale>
          <a:sx n="74" d="100"/>
          <a:sy n="74" d="100"/>
        </p:scale>
        <p:origin x="624" y="60"/>
      </p:cViewPr>
      <p:guideLst/>
    </p:cSldViewPr>
  </p:slideViewPr>
  <p:outlineViewPr>
    <p:cViewPr>
      <p:scale>
        <a:sx n="33" d="100"/>
        <a:sy n="33" d="100"/>
      </p:scale>
      <p:origin x="0" y="-145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29E0-09F1-443D-8D17-056EF4BE036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04A8-D9E4-4BE7-A1BD-31F07471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8DE32-D6BD-45B4-99F6-13C440801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جمعیت چه شهری چه روستایی در نظر گرفته شده.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راهکار عملی:  اولا تشکیل گروه، ثانیا به کارگیری افراد بیشتر در فعالیت موجود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3DDA-9573-4C53-9368-7F5C967E6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D284C-4337-4B45-89A1-4892E9B22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DC1DE-31F2-4260-BD9D-309A705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AE91-5510-4B20-BE64-832BCC65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6256-C5DC-487B-B6B6-9DE20E6C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01B7-7729-4F14-A8B8-5F469D20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50D91-2428-4AB5-BF85-86C9029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5E783-A323-478B-B386-5ACA29B7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953F7-24F5-4912-8A0A-0708A01F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EDEC-9780-4F41-A5EB-FB61FCA9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B67F0-B6BD-4CB3-9DB9-58C8D8BAC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198B4-A034-4265-B950-CCEA1AAAC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9193-EB50-40D3-A0ED-A5DB2777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D479-1FC9-4BED-98A8-F4475285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3956B-210A-4AD1-964A-C7A46C1A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FE52-0B69-468B-A97E-5E46FEE7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86DF-2C43-4679-9D5C-4ED128CB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BBF2-4A6A-49CE-8953-8E4DBECF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3C3C-7E36-415A-8F58-86446722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5E497-0567-481F-8FF5-C8D16317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F37D-CE9F-4C10-81B2-9D18890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9232C-CDCF-4081-B5DC-F70C183B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D613-BBC7-415E-BE66-57A68B6A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320A-3F08-4D24-BA44-6AED1271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E9DD9-B9B3-4CF0-B3C2-2F9B971A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5F31-329F-4C4F-9C11-A7CD23F4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C65A-035A-4D7B-80A7-FA9A52662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8A30E-105E-4C5E-900E-553D42AB3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28829-E4BE-4D40-93FA-C31CC631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4B059-428C-45C8-AB5C-8271E6CF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202FC-31F5-4A92-9AF3-A59A4058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9684-EE7E-43D8-899B-F7D58ECA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171CB-4ADC-4497-8B8F-3E02FED66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CC78F-C2D2-49A8-BDF0-376F6A34A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FC544-6443-4A8B-9A3A-A9A6E7877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CCEEB-61DC-43BA-9CEE-7CA6AC864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D55B2-3412-431D-B6F1-18C9E352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4129C-F59F-43F4-ACD5-E366B397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FFB28-38CE-4067-99AD-F84841F7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8CB8-91B6-4B8B-AB6F-07DDEF34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89F6-0930-4D3D-8CBF-61CA08B9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8DD28-7EC9-411F-801A-13F2AB77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18CE2-2203-41F1-A9FC-D47B94B9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3FF50-0871-476C-872F-540CE09E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89D50-9209-494E-AB04-11130980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D90F-9B04-4F5B-887D-81D922D7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5FC0-B30C-421B-92F7-1DE5DD9C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2E67-D38A-42AE-A812-C1EEBB05A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13913-5DFF-49B2-B976-507BD24BC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B74CB-AA48-4A44-AD60-F2232BDB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82728-623B-47DF-869C-7C90B327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E7DC5-E06E-423E-B6D8-62361548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CCB-FA7A-46EA-83A3-6A7A8AFA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E99F8-241B-4610-8192-4DA0B3A5A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94B29-D1C2-4154-A5D5-CDA1C8FCF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EFE38-C7D7-4533-8842-C57FBB09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349C1-7B48-48D4-9042-CC373692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3A080-0577-40E0-9432-850C6D3E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C8DD6-9475-43E8-83E7-65D462BF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6C938-E3F5-4E19-ACA5-BB8BDCAB8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9220B-3C56-4080-85E6-DD5C9DEFD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14B3-D2AA-4CAD-AAAF-41093043F94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5C98-0754-472E-B12F-448F33671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7C59-116D-4E7C-B481-20090FED2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77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16770C-2472-4B29-8343-2B5DE7D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0000" intensity="1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52" y="498505"/>
            <a:ext cx="3418849" cy="170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1C7E047-9B62-4BFA-993F-382FFC99B153}"/>
              </a:ext>
            </a:extLst>
          </p:cNvPr>
          <p:cNvSpPr/>
          <p:nvPr/>
        </p:nvSpPr>
        <p:spPr>
          <a:xfrm>
            <a:off x="8925713" y="342165"/>
            <a:ext cx="3055866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مهمترین</a:t>
            </a:r>
            <a:r>
              <a:rPr lang="fa-IR" sz="1400" dirty="0">
                <a:cs typeface="B Titr" panose="00000700000000000000" pitchFamily="2" charset="-78"/>
              </a:rPr>
              <a:t> بیان رهبر معظم انقلاب در سال‌های اخیر؟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BADD0D2-4371-42ED-9146-BA03FD1288C5}"/>
              </a:ext>
            </a:extLst>
          </p:cNvPr>
          <p:cNvSpPr/>
          <p:nvPr/>
        </p:nvSpPr>
        <p:spPr>
          <a:xfrm>
            <a:off x="7106087" y="557049"/>
            <a:ext cx="1496075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8BAC1C-BEBF-46C2-917E-E7A39C8A8DEE}"/>
              </a:ext>
            </a:extLst>
          </p:cNvPr>
          <p:cNvSpPr/>
          <p:nvPr/>
        </p:nvSpPr>
        <p:spPr>
          <a:xfrm>
            <a:off x="5409463" y="141587"/>
            <a:ext cx="1373073" cy="13155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Titr" panose="00000700000000000000" pitchFamily="2" charset="-78"/>
              </a:rPr>
              <a:t>بیانیه گام دوم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F5E291B-0A5C-4F35-BDBF-49C1A0789A86}"/>
              </a:ext>
            </a:extLst>
          </p:cNvPr>
          <p:cNvSpPr/>
          <p:nvPr/>
        </p:nvSpPr>
        <p:spPr>
          <a:xfrm>
            <a:off x="3589837" y="557049"/>
            <a:ext cx="1496075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Titr" panose="00000700000000000000" pitchFamily="2" charset="-78"/>
              </a:rPr>
              <a:t>چیستی؟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4A70E8-1220-4738-BA15-59D7DFF33C06}"/>
              </a:ext>
            </a:extLst>
          </p:cNvPr>
          <p:cNvSpPr/>
          <p:nvPr/>
        </p:nvSpPr>
        <p:spPr>
          <a:xfrm>
            <a:off x="210420" y="342165"/>
            <a:ext cx="3055866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Titr" panose="00000700000000000000" pitchFamily="2" charset="-78"/>
              </a:rPr>
              <a:t>یک ترسیم کلّی از گذشته، حال و </a:t>
            </a:r>
            <a:r>
              <a:rPr lang="fa-IR" sz="1400" dirty="0">
                <a:solidFill>
                  <a:srgbClr val="00B050"/>
                </a:solidFill>
                <a:cs typeface="B Titr" panose="00000700000000000000" pitchFamily="2" charset="-78"/>
              </a:rPr>
              <a:t>آینده انقلاب اسلامی </a:t>
            </a:r>
            <a:r>
              <a:rPr lang="fa-IR" sz="14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(چشم انداز)</a:t>
            </a:r>
            <a:endParaRPr lang="en-US" sz="1400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872C61E-F191-4DA2-902B-D3C134395C24}"/>
              </a:ext>
            </a:extLst>
          </p:cNvPr>
          <p:cNvSpPr/>
          <p:nvPr/>
        </p:nvSpPr>
        <p:spPr>
          <a:xfrm>
            <a:off x="5773281" y="1516136"/>
            <a:ext cx="645438" cy="1103179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000" dirty="0">
                <a:solidFill>
                  <a:srgbClr val="FF0000"/>
                </a:solidFill>
                <a:cs typeface="B Titr" panose="00000700000000000000" pitchFamily="2" charset="-78"/>
              </a:rPr>
              <a:t>پیوست عملیاتی</a:t>
            </a:r>
            <a:endParaRPr lang="en-US" sz="1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F2795D-C3A8-4245-A01E-7E326B0D6586}"/>
              </a:ext>
            </a:extLst>
          </p:cNvPr>
          <p:cNvSpPr/>
          <p:nvPr/>
        </p:nvSpPr>
        <p:spPr>
          <a:xfrm>
            <a:off x="4913513" y="2678308"/>
            <a:ext cx="2364973" cy="46752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سخنرانی 1398/3/1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980A186-E332-40F2-8717-57A6F85694E6}"/>
              </a:ext>
            </a:extLst>
          </p:cNvPr>
          <p:cNvSpPr/>
          <p:nvPr/>
        </p:nvSpPr>
        <p:spPr>
          <a:xfrm>
            <a:off x="3164100" y="1825409"/>
            <a:ext cx="1496075" cy="484632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عظمت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02F158D-9D29-4CC1-A1DD-8D15375C2484}"/>
              </a:ext>
            </a:extLst>
          </p:cNvPr>
          <p:cNvSpPr/>
          <p:nvPr/>
        </p:nvSpPr>
        <p:spPr>
          <a:xfrm>
            <a:off x="3164099" y="2435992"/>
            <a:ext cx="1496075" cy="484632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>
                <a:cs typeface="B Titr" panose="00000700000000000000" pitchFamily="2" charset="-78"/>
              </a:rPr>
              <a:t>عظمت</a:t>
            </a:r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FC05E36-3237-46EE-AC46-6F47542F806F}"/>
              </a:ext>
            </a:extLst>
          </p:cNvPr>
          <p:cNvSpPr/>
          <p:nvPr/>
        </p:nvSpPr>
        <p:spPr>
          <a:xfrm>
            <a:off x="3164099" y="3046575"/>
            <a:ext cx="1496075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>
                <a:cs typeface="B Titr" panose="00000700000000000000" pitchFamily="2" charset="-78"/>
              </a:rPr>
              <a:t>عظمت</a:t>
            </a:r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CC58C61-7524-4503-83D7-CE6CA55CC070}"/>
              </a:ext>
            </a:extLst>
          </p:cNvPr>
          <p:cNvSpPr/>
          <p:nvPr/>
        </p:nvSpPr>
        <p:spPr>
          <a:xfrm>
            <a:off x="3164099" y="3657158"/>
            <a:ext cx="1496075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>
                <a:cs typeface="B Titr" panose="00000700000000000000" pitchFamily="2" charset="-78"/>
              </a:rPr>
              <a:t>عظمت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9E9AD3-44E1-44DA-A3AF-7F12C2CE0181}"/>
              </a:ext>
            </a:extLst>
          </p:cNvPr>
          <p:cNvSpPr/>
          <p:nvPr/>
        </p:nvSpPr>
        <p:spPr>
          <a:xfrm>
            <a:off x="555866" y="1822458"/>
            <a:ext cx="2364973" cy="34260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اصل حادثه انقلاب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A4672B-D1AE-4A61-BECE-1B4A2DF0BB03}"/>
              </a:ext>
            </a:extLst>
          </p:cNvPr>
          <p:cNvSpPr/>
          <p:nvPr/>
        </p:nvSpPr>
        <p:spPr>
          <a:xfrm>
            <a:off x="555392" y="2507004"/>
            <a:ext cx="2364973" cy="34260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Titr" panose="00000700000000000000" pitchFamily="2" charset="-78"/>
              </a:rPr>
              <a:t> راه طی شده و کارکردهای انقلاب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242D93-9D2A-4C50-9F67-9272A1DF5698}"/>
              </a:ext>
            </a:extLst>
          </p:cNvPr>
          <p:cNvSpPr/>
          <p:nvPr/>
        </p:nvSpPr>
        <p:spPr>
          <a:xfrm>
            <a:off x="555391" y="3117587"/>
            <a:ext cx="2364973" cy="3426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 چشم انداز </a:t>
            </a:r>
            <a:r>
              <a:rPr lang="fa-IR" sz="1100" dirty="0">
                <a:cs typeface="B Titr" panose="00000700000000000000" pitchFamily="2" charset="-78"/>
              </a:rPr>
              <a:t>(تمدن نوین اسلامی)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0ABB01-F91C-49C4-99A8-1BE2715D7AAB}"/>
              </a:ext>
            </a:extLst>
          </p:cNvPr>
          <p:cNvSpPr/>
          <p:nvPr/>
        </p:nvSpPr>
        <p:spPr>
          <a:xfrm>
            <a:off x="555391" y="3728170"/>
            <a:ext cx="2364973" cy="3426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نقش جوان متعهد </a:t>
            </a:r>
            <a:r>
              <a:rPr lang="fa-IR" sz="1050" dirty="0">
                <a:solidFill>
                  <a:srgbClr val="FF0000"/>
                </a:solidFill>
                <a:cs typeface="B Titr" panose="00000700000000000000" pitchFamily="2" charset="-78"/>
              </a:rPr>
              <a:t>(خودسازی)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8611E2A9-96C0-4277-BB23-20FD2E04F84D}"/>
              </a:ext>
            </a:extLst>
          </p:cNvPr>
          <p:cNvSpPr/>
          <p:nvPr/>
        </p:nvSpPr>
        <p:spPr>
          <a:xfrm>
            <a:off x="2757227" y="3244643"/>
            <a:ext cx="406872" cy="781444"/>
          </a:xfrm>
          <a:prstGeom prst="curvedLef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FB51BFC8-09FC-4C83-B5EA-F9EE7DD49514}"/>
              </a:ext>
            </a:extLst>
          </p:cNvPr>
          <p:cNvSpPr/>
          <p:nvPr/>
        </p:nvSpPr>
        <p:spPr>
          <a:xfrm rot="10800000">
            <a:off x="302052" y="3215145"/>
            <a:ext cx="406872" cy="781444"/>
          </a:xfrm>
          <a:prstGeom prst="curvedLef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C67023-45F0-48CA-B7D1-50BC22BC3112}"/>
              </a:ext>
            </a:extLst>
          </p:cNvPr>
          <p:cNvSpPr/>
          <p:nvPr/>
        </p:nvSpPr>
        <p:spPr>
          <a:xfrm>
            <a:off x="425270" y="2976667"/>
            <a:ext cx="2625213" cy="62149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5C721D7-810B-48B4-ADF9-D1D6E4398A2C}"/>
              </a:ext>
            </a:extLst>
          </p:cNvPr>
          <p:cNvSpPr/>
          <p:nvPr/>
        </p:nvSpPr>
        <p:spPr>
          <a:xfrm>
            <a:off x="1490759" y="3635364"/>
            <a:ext cx="484632" cy="13849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cs typeface="B Titr" panose="00000700000000000000" pitchFamily="2" charset="-78"/>
              </a:rPr>
              <a:t>؟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B01CD4-DC84-4365-90D3-7805691E1E4E}"/>
              </a:ext>
            </a:extLst>
          </p:cNvPr>
          <p:cNvSpPr/>
          <p:nvPr/>
        </p:nvSpPr>
        <p:spPr>
          <a:xfrm>
            <a:off x="205142" y="5106545"/>
            <a:ext cx="3055866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u="sng" dirty="0">
                <a:solidFill>
                  <a:srgbClr val="FF0000"/>
                </a:solidFill>
                <a:cs typeface="B Titr" panose="00000700000000000000" pitchFamily="2" charset="-78"/>
              </a:rPr>
              <a:t>تسریع </a:t>
            </a:r>
            <a:r>
              <a:rPr lang="fa-IR" sz="1400" u="sng" dirty="0">
                <a:solidFill>
                  <a:schemeClr val="tx1"/>
                </a:solidFill>
                <a:cs typeface="B Titr" panose="00000700000000000000" pitchFamily="2" charset="-78"/>
              </a:rPr>
              <a:t>و</a:t>
            </a:r>
            <a:r>
              <a:rPr lang="fa-IR" sz="1400" u="sng" dirty="0">
                <a:solidFill>
                  <a:srgbClr val="FF0000"/>
                </a:solidFill>
                <a:cs typeface="B Titr" panose="00000700000000000000" pitchFamily="2" charset="-78"/>
              </a:rPr>
              <a:t> انضباط‏بخشی </a:t>
            </a:r>
            <a:r>
              <a:rPr lang="fa-IR" sz="1400" u="sng" dirty="0">
                <a:solidFill>
                  <a:schemeClr val="tx1"/>
                </a:solidFill>
                <a:cs typeface="B Titr" panose="00000700000000000000" pitchFamily="2" charset="-78"/>
              </a:rPr>
              <a:t>به</a:t>
            </a:r>
            <a:r>
              <a:rPr lang="fa-IR" sz="1400" u="sng" dirty="0">
                <a:solidFill>
                  <a:srgbClr val="FF0000"/>
                </a:solidFill>
                <a:cs typeface="B Titr" panose="00000700000000000000" pitchFamily="2" charset="-78"/>
              </a:rPr>
              <a:t> حرکت عمومی جامعه </a:t>
            </a:r>
            <a:r>
              <a:rPr lang="fa-IR" sz="1400" dirty="0">
                <a:solidFill>
                  <a:prstClr val="black"/>
                </a:solidFill>
                <a:cs typeface="B Titr" panose="00000700000000000000" pitchFamily="2" charset="-78"/>
              </a:rPr>
              <a:t>با </a:t>
            </a:r>
            <a:r>
              <a:rPr lang="fa-IR" sz="1400" u="sng" dirty="0">
                <a:solidFill>
                  <a:srgbClr val="FF0000"/>
                </a:solidFill>
                <a:cs typeface="B Titr" panose="00000700000000000000" pitchFamily="2" charset="-78"/>
              </a:rPr>
              <a:t>محوریت جوانان متعهد </a:t>
            </a:r>
            <a:r>
              <a:rPr lang="fa-IR" sz="1400" dirty="0">
                <a:solidFill>
                  <a:prstClr val="black"/>
                </a:solidFill>
                <a:cs typeface="B Titr" panose="00000700000000000000" pitchFamily="2" charset="-78"/>
              </a:rPr>
              <a:t>و 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حزب‌اللهی</a:t>
            </a:r>
            <a:endParaRPr lang="en-US" sz="1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FEC5CA5-48EB-4CC9-B584-3BE79FB8B6ED}"/>
              </a:ext>
            </a:extLst>
          </p:cNvPr>
          <p:cNvSpPr/>
          <p:nvPr/>
        </p:nvSpPr>
        <p:spPr>
          <a:xfrm>
            <a:off x="3417438" y="4312000"/>
            <a:ext cx="1496075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cs typeface="B Titr" panose="00000700000000000000" pitchFamily="2" charset="-78"/>
              </a:rPr>
              <a:t>الزامات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F1F352A-8B5A-4CA8-AA16-37278D27C7CA}"/>
              </a:ext>
            </a:extLst>
          </p:cNvPr>
          <p:cNvSpPr/>
          <p:nvPr/>
        </p:nvSpPr>
        <p:spPr>
          <a:xfrm>
            <a:off x="5034458" y="6344620"/>
            <a:ext cx="2364973" cy="3426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شناخت صحنه </a:t>
            </a:r>
            <a:r>
              <a:rPr lang="fa-IR" sz="1050" dirty="0">
                <a:cs typeface="B Titr" panose="00000700000000000000" pitchFamily="2" charset="-78"/>
              </a:rPr>
              <a:t>(خودی و دشمن)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5933BF2-8149-4B54-B209-22252BA1CE8D}"/>
              </a:ext>
            </a:extLst>
          </p:cNvPr>
          <p:cNvSpPr/>
          <p:nvPr/>
        </p:nvSpPr>
        <p:spPr>
          <a:xfrm>
            <a:off x="3417438" y="4965415"/>
            <a:ext cx="1496075" cy="4846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cs typeface="B Titr" panose="00000700000000000000" pitchFamily="2" charset="-78"/>
              </a:rPr>
              <a:t>الزامات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F0E7DC1-1E11-46C3-86D5-DA233AE3D380}"/>
              </a:ext>
            </a:extLst>
          </p:cNvPr>
          <p:cNvSpPr/>
          <p:nvPr/>
        </p:nvSpPr>
        <p:spPr>
          <a:xfrm>
            <a:off x="5034458" y="5685783"/>
            <a:ext cx="2364973" cy="3426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Titr" panose="00000700000000000000" pitchFamily="2" charset="-78"/>
              </a:rPr>
              <a:t>جهت‌مندی به سمت چشم انداز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BFD1A39-A602-4C1D-9A09-42AFBBC96034}"/>
              </a:ext>
            </a:extLst>
          </p:cNvPr>
          <p:cNvSpPr/>
          <p:nvPr/>
        </p:nvSpPr>
        <p:spPr>
          <a:xfrm>
            <a:off x="3417438" y="5614771"/>
            <a:ext cx="1496075" cy="4846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cs typeface="B Titr" panose="00000700000000000000" pitchFamily="2" charset="-78"/>
              </a:rPr>
              <a:t>الزامات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4F4219B-D544-4FDF-AC6A-E110C53997F5}"/>
              </a:ext>
            </a:extLst>
          </p:cNvPr>
          <p:cNvSpPr/>
          <p:nvPr/>
        </p:nvSpPr>
        <p:spPr>
          <a:xfrm>
            <a:off x="5034457" y="5036427"/>
            <a:ext cx="2364973" cy="3426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Titr" panose="00000700000000000000" pitchFamily="2" charset="-78"/>
              </a:rPr>
              <a:t>عوامل امیدبخش </a:t>
            </a:r>
            <a:r>
              <a:rPr lang="fa-IR" sz="800" dirty="0">
                <a:cs typeface="B Titr" panose="00000700000000000000" pitchFamily="2" charset="-78"/>
              </a:rPr>
              <a:t>(الطاف سابق و نصرت الهی)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1ECE959-1D7B-4A71-8DD6-60BF1AB31390}"/>
              </a:ext>
            </a:extLst>
          </p:cNvPr>
          <p:cNvSpPr/>
          <p:nvPr/>
        </p:nvSpPr>
        <p:spPr>
          <a:xfrm>
            <a:off x="3417438" y="6273608"/>
            <a:ext cx="1496075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cs typeface="B Titr" panose="00000700000000000000" pitchFamily="2" charset="-78"/>
              </a:rPr>
              <a:t>الزامات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CB32523-0725-4458-8A55-D82095799101}"/>
              </a:ext>
            </a:extLst>
          </p:cNvPr>
          <p:cNvSpPr/>
          <p:nvPr/>
        </p:nvSpPr>
        <p:spPr>
          <a:xfrm>
            <a:off x="5034456" y="4379830"/>
            <a:ext cx="2364973" cy="3426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Titr" panose="00000700000000000000" pitchFamily="2" charset="-78"/>
              </a:rPr>
              <a:t>راهکار عملیاتی</a:t>
            </a:r>
            <a:endParaRPr lang="en-US" sz="1400" dirty="0">
              <a:cs typeface="B Titr" panose="000007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325751-DF25-48A4-A86F-56AEDFAE911E}"/>
              </a:ext>
            </a:extLst>
          </p:cNvPr>
          <p:cNvGrpSpPr/>
          <p:nvPr/>
        </p:nvGrpSpPr>
        <p:grpSpPr>
          <a:xfrm>
            <a:off x="5134410" y="4272889"/>
            <a:ext cx="2165064" cy="2427226"/>
            <a:chOff x="5134410" y="4308283"/>
            <a:chExt cx="2165064" cy="242722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082BD97-BBFD-430C-B2F0-79E3F17EB422}"/>
                </a:ext>
              </a:extLst>
            </p:cNvPr>
            <p:cNvSpPr/>
            <p:nvPr/>
          </p:nvSpPr>
          <p:spPr>
            <a:xfrm>
              <a:off x="5134410" y="4308283"/>
              <a:ext cx="2165064" cy="2427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72BBF41-38BB-464F-8658-E2A13275DE6C}"/>
                </a:ext>
              </a:extLst>
            </p:cNvPr>
            <p:cNvSpPr/>
            <p:nvPr/>
          </p:nvSpPr>
          <p:spPr>
            <a:xfrm>
              <a:off x="5608810" y="5068626"/>
              <a:ext cx="1227065" cy="100059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600" dirty="0">
                  <a:cs typeface="B Titr" panose="00000700000000000000" pitchFamily="2" charset="-78"/>
                </a:rPr>
                <a:t>نیازمند تبیین</a:t>
              </a:r>
              <a:endParaRPr lang="en-US" sz="1600" dirty="0">
                <a:cs typeface="B Titr" panose="00000700000000000000" pitchFamily="2" charset="-78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C945678-C97D-4402-8B16-9E3B5F36774F}"/>
              </a:ext>
            </a:extLst>
          </p:cNvPr>
          <p:cNvSpPr/>
          <p:nvPr/>
        </p:nvSpPr>
        <p:spPr>
          <a:xfrm>
            <a:off x="8925713" y="3040599"/>
            <a:ext cx="3055866" cy="9144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تمرکز، برنامه‌ریزی، راهکاریابی، پیگیری و فعالیت پی‌در‌پی و لحظه به لحظه</a:t>
            </a:r>
            <a:endParaRPr lang="en-US" sz="1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39D31AA-CDDC-41BF-8992-F6118A01E2AD}"/>
              </a:ext>
            </a:extLst>
          </p:cNvPr>
          <p:cNvSpPr/>
          <p:nvPr/>
        </p:nvSpPr>
        <p:spPr>
          <a:xfrm>
            <a:off x="7552151" y="4316514"/>
            <a:ext cx="1373562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نیازمند</a:t>
            </a:r>
            <a:endParaRPr lang="en-US" sz="12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DD88D27A-74C4-4FA3-942A-3612276F4FD5}"/>
              </a:ext>
            </a:extLst>
          </p:cNvPr>
          <p:cNvSpPr/>
          <p:nvPr/>
        </p:nvSpPr>
        <p:spPr>
          <a:xfrm>
            <a:off x="10274836" y="3912081"/>
            <a:ext cx="326305" cy="41361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؟</a:t>
            </a:r>
            <a:endParaRPr lang="en-US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2BE269F-16EA-46D5-B92F-BC56F35C4318}"/>
              </a:ext>
            </a:extLst>
          </p:cNvPr>
          <p:cNvSpPr/>
          <p:nvPr/>
        </p:nvSpPr>
        <p:spPr>
          <a:xfrm>
            <a:off x="9272833" y="4358957"/>
            <a:ext cx="2364973" cy="4675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جریان‌های حلقه‌های میانی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607639EE-95B3-4F93-AFC6-AD1D3A921720}"/>
              </a:ext>
            </a:extLst>
          </p:cNvPr>
          <p:cNvSpPr/>
          <p:nvPr/>
        </p:nvSpPr>
        <p:spPr>
          <a:xfrm>
            <a:off x="10290493" y="4768246"/>
            <a:ext cx="326305" cy="41361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؟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F676F5-ECB6-41AE-8338-908E3EB85B5F}"/>
              </a:ext>
            </a:extLst>
          </p:cNvPr>
          <p:cNvSpPr/>
          <p:nvPr/>
        </p:nvSpPr>
        <p:spPr>
          <a:xfrm>
            <a:off x="8925713" y="5235870"/>
            <a:ext cx="3055865" cy="4675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100" dirty="0">
                <a:solidFill>
                  <a:srgbClr val="FF0000"/>
                </a:solidFill>
                <a:cs typeface="B Titr" panose="00000700000000000000" pitchFamily="2" charset="-78"/>
              </a:rPr>
              <a:t>ورود سازماندهی شده هر چه بیشتر جوانان </a:t>
            </a:r>
            <a:r>
              <a:rPr lang="fa-IR" sz="1100" dirty="0">
                <a:cs typeface="B Titr" panose="00000700000000000000" pitchFamily="2" charset="-78"/>
              </a:rPr>
              <a:t>به میدان نقش‌آفرینی در عرصه‌های مورد نیاز انقلاب</a:t>
            </a:r>
            <a:endParaRPr lang="en-US" sz="1100" dirty="0">
              <a:cs typeface="B Titr" panose="00000700000000000000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9B2E9CB-63C7-4208-9DCF-D2ACA6BEA59F}"/>
              </a:ext>
            </a:extLst>
          </p:cNvPr>
          <p:cNvSpPr/>
          <p:nvPr/>
        </p:nvSpPr>
        <p:spPr>
          <a:xfrm>
            <a:off x="4973156" y="4248084"/>
            <a:ext cx="2502634" cy="62149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B353A806-AA68-476E-8232-4BAED198E2DF}"/>
              </a:ext>
            </a:extLst>
          </p:cNvPr>
          <p:cNvSpPr/>
          <p:nvPr/>
        </p:nvSpPr>
        <p:spPr>
          <a:xfrm>
            <a:off x="10290492" y="5688922"/>
            <a:ext cx="326305" cy="41361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؟</a:t>
            </a:r>
            <a:endParaRPr lang="en-US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2CD9920-0B7B-417D-9A43-1FC6CF2C9BDF}"/>
              </a:ext>
            </a:extLst>
          </p:cNvPr>
          <p:cNvSpPr/>
          <p:nvPr/>
        </p:nvSpPr>
        <p:spPr>
          <a:xfrm>
            <a:off x="8925713" y="6205502"/>
            <a:ext cx="3055865" cy="4675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100" u="sng" dirty="0">
                <a:solidFill>
                  <a:srgbClr val="FF0000"/>
                </a:solidFill>
                <a:cs typeface="B Titr" panose="00000700000000000000" pitchFamily="2" charset="-78"/>
              </a:rPr>
              <a:t>تشکیل، تکثیر و شبکه‌سازی هسته‌های خودجوش و آتش باختیار مردمی </a:t>
            </a:r>
            <a:r>
              <a:rPr lang="fa-IR" sz="1100" dirty="0">
                <a:solidFill>
                  <a:schemeClr val="tx1"/>
                </a:solidFill>
                <a:cs typeface="B Titr" panose="00000700000000000000" pitchFamily="2" charset="-78"/>
              </a:rPr>
              <a:t>در موضوعات مختلف</a:t>
            </a:r>
            <a:endParaRPr lang="en-US" sz="11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595E8620-A294-40C8-8DD1-675CACC6804A}"/>
              </a:ext>
            </a:extLst>
          </p:cNvPr>
          <p:cNvSpPr/>
          <p:nvPr/>
        </p:nvSpPr>
        <p:spPr>
          <a:xfrm>
            <a:off x="286150" y="1335819"/>
            <a:ext cx="2862047" cy="42142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چهار نقطه اصلی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D89E41-7415-45F8-94CA-D691DB042497}"/>
              </a:ext>
            </a:extLst>
          </p:cNvPr>
          <p:cNvSpPr/>
          <p:nvPr/>
        </p:nvSpPr>
        <p:spPr>
          <a:xfrm>
            <a:off x="205142" y="5106545"/>
            <a:ext cx="3055866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Titr" panose="00000700000000000000" pitchFamily="2" charset="-78"/>
                <a:hlinkClick r:id="rId3" action="ppaction://hlinksldjump"/>
              </a:rPr>
              <a:t>حرکت عمومی جامعه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79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E7A5-43F8-476B-B576-1284BA05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9" y="920749"/>
            <a:ext cx="12046196" cy="5606571"/>
          </a:xfrm>
        </p:spPr>
        <p:txBody>
          <a:bodyPr anchor="ctr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علی </a:t>
            </a:r>
            <a:r>
              <a:rPr lang="fa-IR" sz="2000" b="1" dirty="0">
                <a:solidFill>
                  <a:srgbClr val="7030A0"/>
                </a:solidFill>
                <a:cs typeface="B Mitra" panose="00000400000000000000" pitchFamily="2" charset="-78"/>
              </a:rPr>
              <a:t>رغم پیش‌فرض قراردادن بیان مقام معظم رهبری مبنی بر ضرورت حضور 8 میلیون جوان فعال در میدان افاده</a:t>
            </a:r>
            <a:r>
              <a:rPr lang="fa-IR" sz="2000" b="1" dirty="0">
                <a:solidFill>
                  <a:schemeClr val="accent1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>
                <a:solidFill>
                  <a:srgbClr val="00B050"/>
                </a:solidFill>
                <a:cs typeface="B Mitra" panose="00000400000000000000" pitchFamily="2" charset="-78"/>
              </a:rPr>
              <a:t>(10 درصد جمعیت کل)</a:t>
            </a:r>
            <a:r>
              <a:rPr lang="fa-IR" sz="2000" b="1" dirty="0">
                <a:solidFill>
                  <a:srgbClr val="7030A0"/>
                </a:solidFill>
                <a:cs typeface="B Mitra" panose="00000400000000000000" pitchFamily="2" charset="-78"/>
              </a:rPr>
              <a:t>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cs typeface="B Mitra" panose="00000400000000000000" pitchFamily="2" charset="-78"/>
              </a:rPr>
              <a:t>با توجه به برآورد میدانی قرارگاه، هدفگذاری کمی 5 ساله در تمامی عرصه‌های فرهنگی و اجتماعی، 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حداقل 4 میلیون نفر </a:t>
            </a:r>
            <a:r>
              <a:rPr lang="fa-IR" sz="1800" b="1" dirty="0">
                <a:cs typeface="B Mitra" panose="00000400000000000000" pitchFamily="2" charset="-78"/>
              </a:rPr>
              <a:t>(معادل 5% جمعیت کل)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در قالب 800 هزار گروه کوچک </a:t>
            </a:r>
            <a:r>
              <a:rPr lang="fa-IR" sz="2000" b="1" dirty="0">
                <a:cs typeface="B Mitra" panose="00000400000000000000" pitchFamily="2" charset="-78"/>
              </a:rPr>
              <a:t>(حدوداً 5 نفره)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>
                <a:cs typeface="B Mitra" panose="00000400000000000000" pitchFamily="2" charset="-78"/>
              </a:rPr>
              <a:t>باید سازماندهی‌شده باشند؛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highlight>
                  <a:srgbClr val="FFFF00"/>
                </a:highlight>
                <a:cs typeface="B Mitra" panose="00000400000000000000" pitchFamily="2" charset="-78"/>
              </a:rPr>
              <a:t>به عبارت دیگر، در یک محدوده 10 هزار نفری(مانند یک محله)، اگر  5% مردم در میدان افاده، باشند،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highlight>
                  <a:srgbClr val="FFFF00"/>
                </a:highlight>
                <a:cs typeface="B Mitra" panose="00000400000000000000" pitchFamily="2" charset="-78"/>
              </a:rPr>
              <a:t>می‌شود500 نفر (در قالب 100 گروه کوچک)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208DEF-EA83-4EAC-B794-2C08DB96E527}"/>
              </a:ext>
            </a:extLst>
          </p:cNvPr>
          <p:cNvSpPr txBox="1">
            <a:spLocks/>
          </p:cNvSpPr>
          <p:nvPr/>
        </p:nvSpPr>
        <p:spPr>
          <a:xfrm>
            <a:off x="846581" y="525362"/>
            <a:ext cx="10460611" cy="790774"/>
          </a:xfrm>
          <a:prstGeom prst="flowChartAlternateProcess">
            <a:avLst/>
          </a:prstGeom>
          <a:ln w="57150" cap="flat" cmpd="sng" algn="ctr">
            <a:solidFill>
              <a:srgbClr val="1C7BB8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</a:t>
            </a:r>
            <a:r>
              <a:rPr lang="fa-IR" dirty="0" smtClean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اول: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تصوير مطلوب از جبهه‌سازي</a:t>
            </a:r>
            <a:r>
              <a:rPr lang="fa-IR" sz="3200" b="1" dirty="0">
                <a:cs typeface="B Mitra" panose="00000400000000000000" pitchFamily="2" charset="-78"/>
              </a:rPr>
              <a:t>(از نظر کمی)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3200" b="1" dirty="0">
                <a:cs typeface="B Mitra" panose="00000400000000000000" pitchFamily="2" charset="-78"/>
              </a:rPr>
              <a:t>در سطوح مختلف چيست</a:t>
            </a:r>
            <a:r>
              <a:rPr lang="fa-IR" sz="3200" b="1" dirty="0" smtClean="0">
                <a:cs typeface="B Mitra" panose="00000400000000000000" pitchFamily="2" charset="-78"/>
              </a:rPr>
              <a:t>؟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8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9069-8CF0-4B57-A719-F66F2ED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" y="2489586"/>
            <a:ext cx="11953337" cy="461698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افـــراد  </a:t>
            </a: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 و </a:t>
            </a:r>
            <a:r>
              <a:rPr lang="fa-IR" sz="3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مجموعه‌های</a:t>
            </a: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 </a:t>
            </a:r>
            <a:r>
              <a:rPr lang="fa-IR" sz="3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مــــردمی</a:t>
            </a:r>
            <a:r>
              <a:rPr lang="fa-IR" sz="3200" b="1" dirty="0">
                <a:cs typeface="B Mitra" panose="00000400000000000000" pitchFamily="2" charset="-78"/>
              </a:rPr>
              <a:t>،</a:t>
            </a:r>
            <a:br>
              <a:rPr lang="fa-IR" sz="3200" b="1" dirty="0">
                <a:cs typeface="B Mitra" panose="00000400000000000000" pitchFamily="2" charset="-78"/>
              </a:rPr>
            </a:br>
            <a:r>
              <a:rPr lang="fa-IR" sz="2800" b="1" dirty="0">
                <a:cs typeface="B Mitra" panose="00000400000000000000" pitchFamily="2" charset="-78"/>
              </a:rPr>
              <a:t>که</a:t>
            </a:r>
            <a:r>
              <a:rPr lang="fa-IR" sz="2800" b="1" dirty="0">
                <a:solidFill>
                  <a:srgbClr val="00B0F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solidFill>
                  <a:srgbClr val="00B0F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با درک ضرورت تحقق حرکت عمومی جامعه </a:t>
            </a:r>
            <a:r>
              <a:rPr lang="fa-IR" sz="2800" b="1" dirty="0">
                <a:latin typeface="tahoma" panose="020B0604030504040204" pitchFamily="34" charset="0"/>
                <a:cs typeface="B Mitra" panose="00000400000000000000" pitchFamily="2" charset="-78"/>
              </a:rPr>
              <a:t>با محوریت جوانان متعهد،</a:t>
            </a: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/>
            </a:r>
            <a:b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با </a:t>
            </a:r>
            <a:r>
              <a:rPr lang="fa-IR" sz="32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تمرکز، برنامه‌ریزی، هدایت، پیگیری، فعّالیّت پی‌درپی و لحظه‌به‌لحظه،</a:t>
            </a:r>
            <a:br>
              <a:rPr lang="fa-IR" sz="32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7030A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در یک عرصه مشخص(خاص) یا به صورت عمومی(عام)،</a:t>
            </a:r>
            <a:r>
              <a:rPr lang="fa-IR" sz="32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/>
            </a:r>
            <a:br>
              <a:rPr lang="fa-IR" sz="32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70C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راهکارهای عملی به‌میدان‌آوردن مردم برای افاده </a:t>
            </a:r>
            <a:r>
              <a:rPr lang="fa-IR" sz="2800" b="1" dirty="0">
                <a:latin typeface="tahoma" panose="020B0604030504040204" pitchFamily="34" charset="0"/>
                <a:cs typeface="B Mitra" panose="00000400000000000000" pitchFamily="2" charset="-78"/>
              </a:rPr>
              <a:t>(مانند تشکیل گروه‌های مردمی جدید) </a:t>
            </a:r>
            <a:r>
              <a:rPr lang="fa-IR" sz="3200" b="1" dirty="0">
                <a:solidFill>
                  <a:srgbClr val="00B05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جهت پیشرفت و حل مسائل فرهنگی اجتماعی </a:t>
            </a: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را دنبال می‌کنند.</a:t>
            </a:r>
            <a:b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</a:br>
            <a:endParaRPr lang="en-US" sz="32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D15966-BAC3-468E-9C2C-F94EA7225535}"/>
              </a:ext>
            </a:extLst>
          </p:cNvPr>
          <p:cNvSpPr txBox="1">
            <a:spLocks/>
          </p:cNvSpPr>
          <p:nvPr/>
        </p:nvSpPr>
        <p:spPr>
          <a:xfrm>
            <a:off x="2154013" y="139513"/>
            <a:ext cx="8634788" cy="780567"/>
          </a:xfrm>
          <a:prstGeom prst="flowChartAlternateProcess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</a:t>
            </a:r>
            <a:r>
              <a:rPr lang="fa-IR" dirty="0" smtClean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دوم: </a:t>
            </a:r>
            <a:r>
              <a:rPr lang="fa-IR" sz="32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حلقه‌های میانی 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چه کسانی هستند و </a:t>
            </a:r>
            <a:r>
              <a:rPr lang="fa-IR" sz="32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کارکرد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 آنها چیست؟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81DFFE-0ED8-4AFC-BBE1-2D921B780E21}"/>
              </a:ext>
            </a:extLst>
          </p:cNvPr>
          <p:cNvSpPr/>
          <p:nvPr/>
        </p:nvSpPr>
        <p:spPr>
          <a:xfrm>
            <a:off x="5527511" y="1122256"/>
            <a:ext cx="1887792" cy="1201670"/>
          </a:xfrm>
          <a:prstGeom prst="wedgeRoundRectCallout">
            <a:avLst>
              <a:gd name="adj1" fmla="val 38417"/>
              <a:gd name="adj2" fmla="val 78002"/>
              <a:gd name="adj3" fmla="val 16667"/>
            </a:avLst>
          </a:prstGeom>
          <a:solidFill>
            <a:schemeClr val="lt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نه رهبری،</a:t>
            </a:r>
          </a:p>
          <a:p>
            <a:pPr algn="r" rtl="1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 نه دولت، و  نه دستگاه‌های‌دیگر...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010D35A-1FAA-47B5-930B-DE1CB5F56FCA}"/>
              </a:ext>
            </a:extLst>
          </p:cNvPr>
          <p:cNvSpPr/>
          <p:nvPr/>
        </p:nvSpPr>
        <p:spPr>
          <a:xfrm>
            <a:off x="7532654" y="1085740"/>
            <a:ext cx="1834700" cy="1201670"/>
          </a:xfrm>
          <a:prstGeom prst="wedgeRoundRectCallout">
            <a:avLst>
              <a:gd name="adj1" fmla="val 32778"/>
              <a:gd name="adj2" fmla="val 75893"/>
              <a:gd name="adj3" fmla="val 16667"/>
            </a:avLst>
          </a:prstGeom>
          <a:solidFill>
            <a:schemeClr val="lt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مانند تشکل‌های دانشجویی و مجموعه‌های فعال و باتجربه فرهنگی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C1951F9-6C9C-4C5D-8B66-D52B1613965C}"/>
              </a:ext>
            </a:extLst>
          </p:cNvPr>
          <p:cNvSpPr/>
          <p:nvPr/>
        </p:nvSpPr>
        <p:spPr>
          <a:xfrm>
            <a:off x="9521456" y="1103998"/>
            <a:ext cx="972755" cy="1201670"/>
          </a:xfrm>
          <a:prstGeom prst="wedgeRoundRectCallout">
            <a:avLst>
              <a:gd name="adj1" fmla="val 92141"/>
              <a:gd name="adj2" fmla="val 68190"/>
              <a:gd name="adj3" fmla="val 16667"/>
            </a:avLst>
          </a:prstGeom>
          <a:solidFill>
            <a:schemeClr val="lt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مانند</a:t>
            </a:r>
          </a:p>
          <a:p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نخبگان فکری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5200F2D-9CE3-4FC2-BBA9-936D0306E8E2}"/>
              </a:ext>
            </a:extLst>
          </p:cNvPr>
          <p:cNvSpPr/>
          <p:nvPr/>
        </p:nvSpPr>
        <p:spPr>
          <a:xfrm>
            <a:off x="3996948" y="1888751"/>
            <a:ext cx="1471888" cy="1201670"/>
          </a:xfrm>
          <a:prstGeom prst="wedgeRoundRectCallout">
            <a:avLst>
              <a:gd name="adj1" fmla="val 172338"/>
              <a:gd name="adj2" fmla="val 71758"/>
              <a:gd name="adj3" fmla="val 16667"/>
            </a:avLst>
          </a:prstGeom>
          <a:solidFill>
            <a:schemeClr val="lt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منضبط‌تر، سریع‌تر، محسوس‌تر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3DE6D-C40F-4918-86D9-229528E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764263"/>
            <a:ext cx="11671300" cy="723901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60000"/>
              </a:lnSpc>
              <a:buNone/>
            </a:pP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1.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فعال، باتجربه و دارای مرجعیت نسبی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 در یک یا چند موضوع فرهنگی و اجتماعی؛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46F4F-AF18-45E7-9BA8-31926E39DBE0}"/>
              </a:ext>
            </a:extLst>
          </p:cNvPr>
          <p:cNvSpPr txBox="1"/>
          <p:nvPr/>
        </p:nvSpPr>
        <p:spPr>
          <a:xfrm>
            <a:off x="390525" y="2571265"/>
            <a:ext cx="11518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2. دارا‌ی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نگاه فراگروهی در راستای شکل‌گیری و تکثیر گروه‌های متعدد، متنوع و مستقل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و روحیه مربی‌گری و تسهیل‌گری؛ بدون انحصارطلبی نسبت به گروه یا مجموعه خود؛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25D4-ECBD-49B0-AB55-0EE279D6D4ED}"/>
              </a:ext>
            </a:extLst>
          </p:cNvPr>
          <p:cNvSpPr txBox="1"/>
          <p:nvPr/>
        </p:nvSpPr>
        <p:spPr>
          <a:xfrm>
            <a:off x="275391" y="3519060"/>
            <a:ext cx="1167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3.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دارای احساس ضرورت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نسبت به ایجاد حرکت اجتماعی با محوریت جوانان متعهد و ظرفیت‌سازی مانند تشکیل گروه‌های جدید مستقل و متکثر؛ به عنوان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ماموریت‌ خود؛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B1F15-42DB-4469-A9AE-9789E177AF75}"/>
              </a:ext>
            </a:extLst>
          </p:cNvPr>
          <p:cNvSpPr txBox="1"/>
          <p:nvPr/>
        </p:nvSpPr>
        <p:spPr>
          <a:xfrm>
            <a:off x="441325" y="4122066"/>
            <a:ext cx="11474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/>
            </a:r>
            <a:b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4.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دارای برداشت درست و دقیق از انتظار رهبر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معظم انقلاب از جریان‌های حلقه‌های میانی و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فهم راهبردی</a:t>
            </a:r>
            <a:r>
              <a:rPr lang="fa-IR" sz="24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(شناخت صحنه، جهتگیری به سمت چشم‌انداز، دیدن نقاط امیدبخش)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 برای انجام این ماموریت؛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95E1F-AB30-421D-9C86-9BCDC3F2A2C1}"/>
              </a:ext>
            </a:extLst>
          </p:cNvPr>
          <p:cNvSpPr txBox="1"/>
          <p:nvPr/>
        </p:nvSpPr>
        <p:spPr>
          <a:xfrm>
            <a:off x="85725" y="4946232"/>
            <a:ext cx="11823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/>
            </a:r>
            <a:b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5.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دارای اراده و توانمندی مدیریتی(</a:t>
            </a:r>
            <a:r>
              <a:rPr lang="fa-IR" sz="24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تمرکز، برنامه‌ریزی، هدایت، پیگیری، فعّالیّت پی‌درپی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)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برای انجام این ماموریت؛</a:t>
            </a:r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9940C3-FE25-4625-A4F9-F603A74FA1FB}"/>
              </a:ext>
            </a:extLst>
          </p:cNvPr>
          <p:cNvSpPr txBox="1">
            <a:spLocks/>
          </p:cNvSpPr>
          <p:nvPr/>
        </p:nvSpPr>
        <p:spPr>
          <a:xfrm>
            <a:off x="905562" y="396081"/>
            <a:ext cx="10545976" cy="946150"/>
          </a:xfrm>
          <a:prstGeom prst="flowChartAlternateProcess">
            <a:avLst/>
          </a:prstGeom>
          <a:ln w="57150" cap="flat" cmpd="sng" algn="ctr">
            <a:solidFill>
              <a:srgbClr val="1C7BB8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2400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</a:t>
            </a:r>
            <a:r>
              <a:rPr lang="fa-IR" sz="2400" dirty="0" smtClean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سوم: </a:t>
            </a:r>
            <a:r>
              <a:rPr lang="fa-IR" sz="36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حلقه‌های میانی عام یا خاص چه </a:t>
            </a:r>
            <a:r>
              <a:rPr lang="fa-IR" sz="36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ویژگی‌ها و توانمندی‌ها</a:t>
            </a:r>
            <a:r>
              <a:rPr lang="fa-IR" sz="36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یی دارند؟ </a:t>
            </a:r>
            <a:endParaRPr lang="fa-IR" sz="2400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4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958A-2CD8-499D-A832-5467AA59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53" y="1564257"/>
            <a:ext cx="11586205" cy="5019423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افراد و یا تشکل‌های فعال جبهه انقلاب که علی‌رغم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توان ایجاد میدان وسیع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استفاده،</a:t>
            </a:r>
            <a:r>
              <a:rPr lang="fa-IR" sz="2400" b="1" dirty="0"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تمایلی به میدان آوردن مردم بیشتری در گروه خود نداشته </a:t>
            </a:r>
            <a:r>
              <a:rPr lang="fa-IR" sz="2400" b="1" dirty="0">
                <a:cs typeface="B Mitra" panose="00000400000000000000" pitchFamily="2" charset="-78"/>
              </a:rPr>
              <a:t>و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 تلاش عملی برای شکل‌دهی </a:t>
            </a:r>
            <a:r>
              <a:rPr lang="fa-IR" sz="2400" b="1" u="sng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گروه‌های جدید مستقل و متکثر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cs typeface="B Mitra" panose="00000400000000000000" pitchFamily="2" charset="-78"/>
              </a:rPr>
              <a:t>انجام نمی‌دهند.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چهره‌های گفتمان‌ساز که دارای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 ذهن فعّال و زبان گویا </a:t>
            </a:r>
            <a:r>
              <a:rPr lang="fa-IR" sz="2400" b="1" dirty="0">
                <a:cs typeface="B Mitra" panose="00000400000000000000" pitchFamily="2" charset="-78"/>
              </a:rPr>
              <a:t>بوده و </a:t>
            </a:r>
            <a:r>
              <a:rPr lang="fa-IR" sz="2400" b="1" u="sng" dirty="0">
                <a:cs typeface="B Mitra" panose="00000400000000000000" pitchFamily="2" charset="-78"/>
              </a:rPr>
              <a:t>تبیین‌کننده</a:t>
            </a:r>
            <a:r>
              <a:rPr lang="fa-IR" sz="2400" b="1" dirty="0">
                <a:cs typeface="B Mitra" panose="00000400000000000000" pitchFamily="2" charset="-78"/>
              </a:rPr>
              <a:t> الزامات چهارگانه حرکت عمومی جامعه هستند اما تلاش عملی برای توسعه میدان افاده و تشکیل گروه‌های جدید ندارند.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نکته: </a:t>
            </a:r>
            <a:r>
              <a:rPr lang="fa-IR" sz="2400" b="1" dirty="0">
                <a:solidFill>
                  <a:schemeClr val="bg1">
                    <a:lumMod val="50000"/>
                  </a:schemeClr>
                </a:solidFill>
                <a:cs typeface="B Mitra" panose="00000400000000000000" pitchFamily="2" charset="-78"/>
              </a:rPr>
              <a:t>بدیهی است موارد فوق جزئی از جبهه مردمی انقلاب هستند و ممکن است نقش آنها نیز در جبهه‌سازی ضروری باشد اما مطابق منظور رهبر معظم انقلاب، «حلقه میانی» محسوب نمی‌شوند.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0AD7D9-6757-4E7F-857F-38370C8FF5B8}"/>
              </a:ext>
            </a:extLst>
          </p:cNvPr>
          <p:cNvSpPr txBox="1">
            <a:spLocks/>
          </p:cNvSpPr>
          <p:nvPr/>
        </p:nvSpPr>
        <p:spPr>
          <a:xfrm>
            <a:off x="2289785" y="377690"/>
            <a:ext cx="7867939" cy="780567"/>
          </a:xfrm>
          <a:prstGeom prst="flowChartAlternateProcess">
            <a:avLst/>
          </a:prstGeom>
          <a:ln w="57150" cap="flat" cmpd="sng" algn="ctr">
            <a:solidFill>
              <a:srgbClr val="1C7BB8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</a:t>
            </a:r>
            <a:r>
              <a:rPr lang="fa-IR" dirty="0" smtClean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چهارم: </a:t>
            </a:r>
            <a:r>
              <a:rPr lang="fa-IR" sz="2800" b="1" dirty="0">
                <a:latin typeface="Roboto"/>
                <a:cs typeface="B Mitra" panose="00000400000000000000" pitchFamily="2" charset="-78"/>
              </a:rPr>
              <a:t>چه فعالانی از جبهه، حلقه میانی </a:t>
            </a:r>
            <a:r>
              <a:rPr lang="fa-IR" sz="30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محسوب نمی‌شوند</a:t>
            </a:r>
            <a:r>
              <a:rPr lang="fa-IR" sz="28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؟</a:t>
            </a:r>
            <a:endParaRPr lang="fa-IR" b="1" dirty="0">
              <a:solidFill>
                <a:schemeClr val="tx1"/>
              </a:solidFill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39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CB4C6D-D1DC-462D-AC4E-D8F2455F0C18}"/>
              </a:ext>
            </a:extLst>
          </p:cNvPr>
          <p:cNvGrpSpPr/>
          <p:nvPr/>
        </p:nvGrpSpPr>
        <p:grpSpPr>
          <a:xfrm>
            <a:off x="462604" y="1579194"/>
            <a:ext cx="11429851" cy="780543"/>
            <a:chOff x="-1967" y="1100988"/>
            <a:chExt cx="8533645" cy="168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DDED84-AD4B-46DA-8618-076419D78EF9}"/>
                </a:ext>
              </a:extLst>
            </p:cNvPr>
            <p:cNvSpPr/>
            <p:nvPr/>
          </p:nvSpPr>
          <p:spPr>
            <a:xfrm>
              <a:off x="0" y="1121881"/>
              <a:ext cx="8531678" cy="1063622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00220C-539C-4BA1-9A2F-15FBD89C5806}"/>
                </a:ext>
              </a:extLst>
            </p:cNvPr>
            <p:cNvSpPr txBox="1"/>
            <p:nvPr/>
          </p:nvSpPr>
          <p:spPr>
            <a:xfrm>
              <a:off x="-1967" y="1100988"/>
              <a:ext cx="8531678" cy="1680402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i="0" kern="1200" dirty="0" smtClean="0">
                  <a:solidFill>
                    <a:schemeClr val="tx1"/>
                  </a:solidFill>
                  <a:cs typeface="B Mitra" panose="00000400000000000000" pitchFamily="2" charset="-78"/>
                </a:rPr>
                <a:t>1.ظرفیت یابی: شناسایی گروه های فعال موجود و ارتباط گیری با آن ها</a:t>
              </a:r>
              <a:endParaRPr lang="fa-IR" sz="2400" b="1" i="0" u="sng" kern="1200" dirty="0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2B0FFC-8B4C-456E-AE12-23AC931543E0}"/>
              </a:ext>
            </a:extLst>
          </p:cNvPr>
          <p:cNvSpPr txBox="1"/>
          <p:nvPr/>
        </p:nvSpPr>
        <p:spPr>
          <a:xfrm>
            <a:off x="421808" y="2466921"/>
            <a:ext cx="11468013" cy="1485319"/>
          </a:xfrm>
          <a:prstGeom prst="roundRect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>
                <a:solidFill>
                  <a:srgbClr val="FF0000"/>
                </a:solidFill>
                <a:cs typeface="B Mitra" panose="00000400000000000000" pitchFamily="2" charset="-78"/>
              </a:rPr>
              <a:t>2. </a:t>
            </a:r>
            <a:r>
              <a:rPr lang="fa-IR" sz="2400" b="1" kern="1200" dirty="0" smtClean="0">
                <a:solidFill>
                  <a:srgbClr val="FF0000"/>
                </a:solidFill>
                <a:cs typeface="B Mitra" panose="00000400000000000000" pitchFamily="2" charset="-78"/>
              </a:rPr>
              <a:t>ظرفیت سازی:</a:t>
            </a:r>
          </a:p>
          <a:p>
            <a:pPr marL="0" lvl="0" indent="0" algn="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2.1 شناسایی مستعدین گروه ساز و برگزاری نشست های گفتمان ساز و انگیزه بخش برای آنان</a:t>
            </a:r>
          </a:p>
          <a:p>
            <a:pPr marL="0" lvl="0" indent="0" algn="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 smtClean="0">
                <a:solidFill>
                  <a:schemeClr val="tx1"/>
                </a:solidFill>
                <a:cs typeface="B Mitra" panose="00000400000000000000" pitchFamily="2" charset="-78"/>
              </a:rPr>
              <a:t>    2.2 پیگیری تشکیل گروه از افراد داوطلب</a:t>
            </a:r>
            <a:endParaRPr lang="en-US" sz="24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C01C398-0108-4358-803A-AE55E285D085}"/>
              </a:ext>
            </a:extLst>
          </p:cNvPr>
          <p:cNvSpPr txBox="1">
            <a:spLocks/>
          </p:cNvSpPr>
          <p:nvPr/>
        </p:nvSpPr>
        <p:spPr>
          <a:xfrm>
            <a:off x="429782" y="99294"/>
            <a:ext cx="11479805" cy="780544"/>
          </a:xfrm>
          <a:prstGeom prst="flowChartAlternateProcess">
            <a:avLst/>
          </a:prstGeom>
          <a:ln w="57150" cap="flat" cmpd="sng" algn="ctr">
            <a:solidFill>
              <a:srgbClr val="1C7BB8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</a:t>
            </a:r>
            <a:r>
              <a:rPr lang="fa-IR" dirty="0" smtClean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پنجم: 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وظایف اصلی و عمده حلقه‌های </a:t>
            </a:r>
            <a:r>
              <a:rPr lang="fa-IR" sz="3200" b="1" dirty="0" smtClean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‌میانی</a:t>
            </a:r>
            <a:r>
              <a:rPr lang="fa-IR" sz="3200" b="1" dirty="0" smtClean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(عام </a:t>
            </a:r>
            <a:r>
              <a:rPr lang="fa-IR" sz="32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و خاص) 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شهرستان چیست؟</a:t>
            </a:r>
            <a:r>
              <a:rPr lang="fa-IR" sz="3200" b="1" dirty="0">
                <a:latin typeface="IranNastaliq" panose="02020505000000020003" pitchFamily="18" charset="0"/>
                <a:ea typeface="+mn-ea"/>
                <a:cs typeface="B Mitra" panose="00000400000000000000" pitchFamily="2" charset="-78"/>
              </a:rPr>
              <a:t> 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BC9A4E-9CDD-4333-A2AA-BC05F69A6BDD}"/>
              </a:ext>
            </a:extLst>
          </p:cNvPr>
          <p:cNvSpPr txBox="1"/>
          <p:nvPr/>
        </p:nvSpPr>
        <p:spPr>
          <a:xfrm>
            <a:off x="429782" y="4055106"/>
            <a:ext cx="11492859" cy="7246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just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 smtClean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3. </a:t>
            </a:r>
            <a:r>
              <a:rPr lang="fa-IR" sz="2400" b="1" dirty="0" smtClean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برگزاری نشست های توانمندساز برای کلیه گروه ها(اعم از موجود و تازه تشکیل شده) و پیگیری انجام عملیات های خودجوش و آتش به اختیار توسط آن ها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C9A4E-9CDD-4333-A2AA-BC05F69A6BDD}"/>
              </a:ext>
            </a:extLst>
          </p:cNvPr>
          <p:cNvSpPr txBox="1"/>
          <p:nvPr/>
        </p:nvSpPr>
        <p:spPr>
          <a:xfrm>
            <a:off x="421808" y="4865387"/>
            <a:ext cx="11492859" cy="724699"/>
          </a:xfrm>
          <a:prstGeom prst="roundRect">
            <a:avLst/>
          </a:prstGeom>
          <a:ln w="38100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just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4. </a:t>
            </a:r>
            <a:r>
              <a:rPr lang="fa-IR" sz="2400" b="1" dirty="0" smtClean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شبکه سازی گروه های مردمی(موضوعی و فراموضوعی)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C9A4E-9CDD-4333-A2AA-BC05F69A6BDD}"/>
              </a:ext>
            </a:extLst>
          </p:cNvPr>
          <p:cNvSpPr txBox="1"/>
          <p:nvPr/>
        </p:nvSpPr>
        <p:spPr>
          <a:xfrm>
            <a:off x="1442720" y="5778534"/>
            <a:ext cx="10512743" cy="724699"/>
          </a:xfrm>
          <a:prstGeom prst="roundRect">
            <a:avLst/>
          </a:prstGeom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just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600" b="1" kern="1200" dirty="0" smtClean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توضیحات: با توجه به گستره فعالیت، حلقه های میانی عام شهرستان ها، می توانند از طریق شناسایی و توجیه حلقه های میانی عام سطح محلات و پیگیری فرآیند توسط آنان، فرآیند فوق را پیگیری نمایند.   </a:t>
            </a:r>
            <a:endParaRPr lang="en-US" sz="1600" b="1" kern="1200" dirty="0">
              <a:solidFill>
                <a:schemeClr val="tx1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3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cs typeface="B Lotus" panose="00000400000000000000" pitchFamily="2" charset="-78"/>
              </a:rPr>
              <a:t>1. شناسایی مستعدین تشکیل گروه</a:t>
            </a:r>
          </a:p>
          <a:p>
            <a:pPr marL="0" indent="0" algn="r" rtl="1">
              <a:buNone/>
            </a:pPr>
            <a:r>
              <a:rPr lang="fa-IR" b="1" dirty="0" smtClean="0">
                <a:cs typeface="B Lotus" panose="00000400000000000000" pitchFamily="2" charset="-78"/>
              </a:rPr>
              <a:t>2. دغدغه مندسازی، انگیزه بخشی و توجیه مستعدین گروه سازی</a:t>
            </a:r>
          </a:p>
          <a:p>
            <a:pPr marL="0" indent="0" algn="r" rtl="1">
              <a:buNone/>
            </a:pPr>
            <a:r>
              <a:rPr lang="fa-IR" b="1" dirty="0" smtClean="0">
                <a:cs typeface="B Lotus" panose="00000400000000000000" pitchFamily="2" charset="-78"/>
              </a:rPr>
              <a:t>3. شکل گیری گروه ها</a:t>
            </a:r>
          </a:p>
          <a:p>
            <a:pPr marL="0" indent="0" algn="r" rtl="1">
              <a:buNone/>
            </a:pPr>
            <a:r>
              <a:rPr lang="fa-IR" b="1" dirty="0" smtClean="0">
                <a:cs typeface="B Lotus" panose="00000400000000000000" pitchFamily="2" charset="-78"/>
              </a:rPr>
              <a:t>4. توانمندسازی گروه ها</a:t>
            </a:r>
          </a:p>
          <a:p>
            <a:pPr marL="0" indent="0" algn="r" rtl="1">
              <a:buNone/>
            </a:pPr>
            <a:r>
              <a:rPr lang="fa-IR" b="1" dirty="0" smtClean="0">
                <a:cs typeface="B Lotus" panose="00000400000000000000" pitchFamily="2" charset="-78"/>
              </a:rPr>
              <a:t>5. انجام عملیات های خودجوش و آتش به اختیار توسط گروه ها</a:t>
            </a:r>
            <a:endParaRPr lang="fa-IR" b="1" dirty="0">
              <a:cs typeface="B Lotus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E0CA56-B156-4F51-8DA3-18E7CB8E440D}"/>
              </a:ext>
            </a:extLst>
          </p:cNvPr>
          <p:cNvSpPr txBox="1">
            <a:spLocks/>
          </p:cNvSpPr>
          <p:nvPr/>
        </p:nvSpPr>
        <p:spPr>
          <a:xfrm>
            <a:off x="175142" y="194057"/>
            <a:ext cx="11841716" cy="780544"/>
          </a:xfrm>
          <a:prstGeom prst="flowChartAlternateProcess">
            <a:avLst/>
          </a:prstGeom>
          <a:ln w="57150" cap="flat" cmpd="sng" algn="ctr">
            <a:solidFill>
              <a:srgbClr val="1C7BB8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6"/>
                </a:solidFill>
                <a:cs typeface="B Titr" panose="00000700000000000000" pitchFamily="2" charset="-78"/>
              </a:rPr>
              <a:t>سوال ششم</a:t>
            </a:r>
            <a:r>
              <a:rPr lang="fa-IR" sz="3200" dirty="0" smtClean="0">
                <a:cs typeface="B Titr" panose="00000700000000000000" pitchFamily="2" charset="-78"/>
              </a:rPr>
              <a:t>: </a:t>
            </a:r>
            <a:r>
              <a:rPr lang="fa-IR" sz="3200" dirty="0">
                <a:cs typeface="B Titr" panose="00000700000000000000" pitchFamily="2" charset="-78"/>
              </a:rPr>
              <a:t>خروجی اقدامات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مرحله اول </a:t>
            </a:r>
            <a:r>
              <a:rPr lang="fa-IR" sz="3200" dirty="0">
                <a:cs typeface="B Titr" panose="00000700000000000000" pitchFamily="2" charset="-78"/>
              </a:rPr>
              <a:t>حلقه های میانی عام و خاص شهرستان ها چه باید باشد؟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001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10946</TotalTime>
  <Words>763</Words>
  <Application>Microsoft Office PowerPoint</Application>
  <PresentationFormat>Widescreen</PresentationFormat>
  <Paragraphs>79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 Lotus</vt:lpstr>
      <vt:lpstr>B Mitra</vt:lpstr>
      <vt:lpstr>B Titr</vt:lpstr>
      <vt:lpstr>Calibri</vt:lpstr>
      <vt:lpstr>Calibri Light</vt:lpstr>
      <vt:lpstr>IranNastaliq</vt:lpstr>
      <vt:lpstr>Roboto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افـــراد   و مجموعه‌های مــــردمی، که با درک ضرورت تحقق حرکت عمومی جامعه با محوریت جوانان متعهد، با تمرکز، برنامه‌ریزی، هدایت، پیگیری، فعّالیّت پی‌درپی و لحظه‌به‌لحظه، در یک عرصه مشخص(خاص) یا به صورت عمومی(عام)، راهکارهای عملی به‌میدان‌آوردن مردم برای افاده (مانند تشکیل گروه‌های مردمی جدید) جهت پیشرفت و حل مسائل فرهنگی اجتماعی را دنبال می‌کنند.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 marazani</dc:creator>
  <cp:lastModifiedBy>MoeinRayan</cp:lastModifiedBy>
  <cp:revision>2516</cp:revision>
  <dcterms:created xsi:type="dcterms:W3CDTF">2021-02-12T14:48:04Z</dcterms:created>
  <dcterms:modified xsi:type="dcterms:W3CDTF">2023-01-03T18:05:34Z</dcterms:modified>
</cp:coreProperties>
</file>