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655" r:id="rId2"/>
    <p:sldId id="355" r:id="rId3"/>
    <p:sldId id="656" r:id="rId4"/>
    <p:sldId id="421" r:id="rId5"/>
    <p:sldId id="379" r:id="rId6"/>
    <p:sldId id="359" r:id="rId7"/>
    <p:sldId id="674" r:id="rId8"/>
    <p:sldId id="409" r:id="rId9"/>
    <p:sldId id="673" r:id="rId10"/>
    <p:sldId id="648" r:id="rId11"/>
    <p:sldId id="650" r:id="rId12"/>
    <p:sldId id="632" r:id="rId13"/>
    <p:sldId id="669" r:id="rId14"/>
    <p:sldId id="676" r:id="rId15"/>
    <p:sldId id="665" r:id="rId16"/>
    <p:sldId id="678" r:id="rId17"/>
    <p:sldId id="677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000"/>
    <a:srgbClr val="CFD5E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85" autoAdjust="0"/>
    <p:restoredTop sz="96041" autoAdjust="0"/>
  </p:normalViewPr>
  <p:slideViewPr>
    <p:cSldViewPr snapToGrid="0">
      <p:cViewPr varScale="1">
        <p:scale>
          <a:sx n="85" d="100"/>
          <a:sy n="85" d="100"/>
        </p:scale>
        <p:origin x="459" y="42"/>
      </p:cViewPr>
      <p:guideLst/>
    </p:cSldViewPr>
  </p:slideViewPr>
  <p:outlineViewPr>
    <p:cViewPr>
      <p:scale>
        <a:sx n="33" d="100"/>
        <a:sy n="33" d="100"/>
      </p:scale>
      <p:origin x="0" y="-1450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C29E0-09F1-443D-8D17-056EF4BE036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804A8-D9E4-4BE7-A1BD-31F07471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804A8-D9E4-4BE7-A1BD-31F074718A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23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804A8-D9E4-4BE7-A1BD-31F074718A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7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آسیب‌شناسی؟</a:t>
            </a:r>
          </a:p>
          <a:p>
            <a:r>
              <a:rPr lang="fa-IR" dirty="0"/>
              <a:t>الگو</a:t>
            </a:r>
          </a:p>
          <a:p>
            <a:r>
              <a:rPr lang="fa-IR" dirty="0"/>
              <a:t>عبرت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804A8-D9E4-4BE7-A1BD-31F074718A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3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جمعیت چه شهری چه روستایی در نظر گرفته شده.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804A8-D9E4-4BE7-A1BD-31F074718A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5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وضعیت پایداری محل سکونت؟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804A8-D9E4-4BE7-A1BD-31F074718A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7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وضعیت پایداری محل سکونت؟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804A8-D9E4-4BE7-A1BD-31F074718A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91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804A8-D9E4-4BE7-A1BD-31F074718A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63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راهکار عملی:  اولا تشکیل گروه، ثانیا به کارگیری افراد بیشتر در فعالیت موجود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804A8-D9E4-4BE7-A1BD-31F074718A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804A8-D9E4-4BE7-A1BD-31F074718A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9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804A8-D9E4-4BE7-A1BD-31F074718A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5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3DDA-9573-4C53-9368-7F5C967E6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D284C-4337-4B45-89A1-4892E9B22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DC1DE-31F2-4260-BD9D-309A7058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BAE91-5510-4B20-BE64-832BCC65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86256-C5DC-487B-B6B6-9DE20E6C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01B7-7729-4F14-A8B8-5F469D20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50D91-2428-4AB5-BF85-86C90295B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5E783-A323-478B-B386-5ACA29B7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953F7-24F5-4912-8A0A-0708A01F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1EDEC-9780-4F41-A5EB-FB61FCA9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AB67F0-B6BD-4CB3-9DB9-58C8D8BAC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198B4-A034-4265-B950-CCEA1AAAC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A9193-EB50-40D3-A0ED-A5DB2777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8D479-1FC9-4BED-98A8-F4475285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3956B-210A-4AD1-964A-C7A46C1A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FE52-0B69-468B-A97E-5E46FEE7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86DF-2C43-4679-9D5C-4ED128CB8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4BBF2-4A6A-49CE-8953-8E4DBECF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83C3C-7E36-415A-8F58-86446722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5E497-0567-481F-8FF5-C8D16317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3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F37D-CE9F-4C10-81B2-9D188900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9232C-CDCF-4081-B5DC-F70C183B2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5D613-BBC7-415E-BE66-57A68B6A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A320A-3F08-4D24-BA44-6AED1271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E9DD9-B9B3-4CF0-B3C2-2F9B971A6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2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A5F31-329F-4C4F-9C11-A7CD23F4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1C65A-035A-4D7B-80A7-FA9A52662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8A30E-105E-4C5E-900E-553D42AB3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28829-E4BE-4D40-93FA-C31CC6310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4B059-428C-45C8-AB5C-8271E6CF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202FC-31F5-4A92-9AF3-A59A4058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9684-EE7E-43D8-899B-F7D58ECA1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171CB-4ADC-4497-8B8F-3E02FED66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CC78F-C2D2-49A8-BDF0-376F6A34A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FC544-6443-4A8B-9A3A-A9A6E7877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CCEEB-61DC-43BA-9CEE-7CA6AC864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1D55B2-3412-431D-B6F1-18C9E352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A4129C-F59F-43F4-ACD5-E366B3975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3FFB28-38CE-4067-99AD-F84841F7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8CB8-91B6-4B8B-AB6F-07DDEF34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389F6-0930-4D3D-8CBF-61CA08B9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8DD28-7EC9-411F-801A-13F2AB77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18CE2-2203-41F1-A9FC-D47B94B9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8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3FF50-0871-476C-872F-540CE09E2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289D50-9209-494E-AB04-11130980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DD90F-9B04-4F5B-887D-81D922D7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75FC0-B30C-421B-92F7-1DE5DD9C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62E67-D38A-42AE-A812-C1EEBB05A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13913-5DFF-49B2-B976-507BD24BC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B74CB-AA48-4A44-AD60-F2232BDB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82728-623B-47DF-869C-7C90B327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E7DC5-E06E-423E-B6D8-623615487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4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5CCB-FA7A-46EA-83A3-6A7A8AFA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1E99F8-241B-4610-8192-4DA0B3A5A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94B29-D1C2-4154-A5D5-CDA1C8FCF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EFE38-C7D7-4533-8842-C57FBB09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14B3-D2AA-4CAD-AAAF-41093043F94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349C1-7B48-48D4-9042-CC373692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3A080-0577-40E0-9432-850C6D3E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1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C8DD6-9475-43E8-83E7-65D462BF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6C938-E3F5-4E19-ACA5-BB8BDCAB8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9220B-3C56-4080-85E6-DD5C9DEFD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14B3-D2AA-4CAD-AAAF-41093043F94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E5C98-0754-472E-B12F-448F33671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7C59-116D-4E7C-B481-20090FED2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F4833-FD96-4F2D-AE68-8894C1B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0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16770C-2472-4B29-8343-2B5DE7DCDD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0000" intensity="1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52" y="498505"/>
            <a:ext cx="3418849" cy="170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FEFC6-43C7-4C42-9E56-7319B9D7DA88}"/>
              </a:ext>
            </a:extLst>
          </p:cNvPr>
          <p:cNvSpPr txBox="1">
            <a:spLocks/>
          </p:cNvSpPr>
          <p:nvPr/>
        </p:nvSpPr>
        <p:spPr>
          <a:xfrm>
            <a:off x="1007939" y="2361243"/>
            <a:ext cx="10515600" cy="2044310"/>
          </a:xfrm>
          <a:prstGeom prst="flowChartAlternateProcess">
            <a:avLst/>
          </a:prstGeom>
          <a:ln w="57150" cap="flat" cmpd="sng" algn="ctr">
            <a:solidFill>
              <a:srgbClr val="00B05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ct val="150000"/>
              </a:lnSpc>
            </a:pPr>
            <a:r>
              <a:rPr lang="fa-IR" sz="3200" b="1" dirty="0">
                <a:solidFill>
                  <a:schemeClr val="tx1"/>
                </a:solidFill>
                <a:cs typeface="B Mitra" panose="00000400000000000000" pitchFamily="2" charset="-78"/>
              </a:rPr>
              <a:t>پرسش‌وپاسخ‌های راهبردی در خصوص جبهه‌سازی</a:t>
            </a:r>
            <a:endParaRPr lang="fa-IR" sz="36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46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3DE6D-C40F-4918-86D9-229528E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764263"/>
            <a:ext cx="11671300" cy="723901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60000"/>
              </a:lnSpc>
              <a:buNone/>
            </a:pPr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1. </a:t>
            </a:r>
            <a: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فعال، باتجربه و دارای مرجعیت نسبی</a:t>
            </a:r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 در یک یا چند موضوع فرهنگی و اجتماعی؛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46F4F-AF18-45E7-9BA8-31926E39DBE0}"/>
              </a:ext>
            </a:extLst>
          </p:cNvPr>
          <p:cNvSpPr txBox="1"/>
          <p:nvPr/>
        </p:nvSpPr>
        <p:spPr>
          <a:xfrm>
            <a:off x="390525" y="2571265"/>
            <a:ext cx="11518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2. دارا‌ی </a:t>
            </a:r>
            <a: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نگاه فراگروهی در راستای شکل‌گیری و تکثیر گروه‌های متعدد، متنوع و مستقل </a:t>
            </a:r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و روحیه مربی‌گری و تسهیل‌گری؛ بدون انحصارطلبی نسبت به گروه یا مجموعه خود؛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925D4-ECBD-49B0-AB55-0EE279D6D4ED}"/>
              </a:ext>
            </a:extLst>
          </p:cNvPr>
          <p:cNvSpPr txBox="1"/>
          <p:nvPr/>
        </p:nvSpPr>
        <p:spPr>
          <a:xfrm>
            <a:off x="275391" y="3519060"/>
            <a:ext cx="11671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3. </a:t>
            </a:r>
            <a: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دارای احساس ضرورت </a:t>
            </a:r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نسبت به ایجاد حرکت اجتماعی با محوریت جوانان متعهد و ظرفیت‌سازی مانند تشکیل گروه‌های جدید مستقل و متکثر؛ به عنوان </a:t>
            </a:r>
            <a: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ماموریت‌ خود؛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1B1F15-42DB-4469-A9AE-9789E177AF75}"/>
              </a:ext>
            </a:extLst>
          </p:cNvPr>
          <p:cNvSpPr txBox="1"/>
          <p:nvPr/>
        </p:nvSpPr>
        <p:spPr>
          <a:xfrm>
            <a:off x="441325" y="4122066"/>
            <a:ext cx="11474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b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</a:br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4. </a:t>
            </a:r>
            <a: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دارای برداشت درست و دقیق از انتظار رهبر </a:t>
            </a:r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معظم انقلاب از جریان‌های حلقه‌های میانی و </a:t>
            </a:r>
            <a: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فهم راهبردی</a:t>
            </a:r>
            <a:r>
              <a:rPr lang="fa-IR" sz="2400" b="1" dirty="0">
                <a:solidFill>
                  <a:srgbClr val="C0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(شناخت صحنه، جهتگیری به سمت چشم‌انداز، دیدن نقاط امیدبخش)</a:t>
            </a:r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 برای انجام این ماموریت؛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395E1F-AB30-421D-9C86-9BCDC3F2A2C1}"/>
              </a:ext>
            </a:extLst>
          </p:cNvPr>
          <p:cNvSpPr txBox="1"/>
          <p:nvPr/>
        </p:nvSpPr>
        <p:spPr>
          <a:xfrm>
            <a:off x="85725" y="4946232"/>
            <a:ext cx="11823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b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</a:br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5. </a:t>
            </a:r>
            <a: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دارای اراده و توانمندی مدیریتی(</a:t>
            </a:r>
            <a:r>
              <a:rPr lang="fa-IR" sz="2400" b="1" dirty="0">
                <a:solidFill>
                  <a:srgbClr val="C0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تمرکز، برنامه‌ریزی، هدایت، پیگیری، فعّالیّت پی‌درپی</a:t>
            </a:r>
            <a:r>
              <a:rPr 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) </a:t>
            </a:r>
            <a:r>
              <a:rPr lang="fa-IR" sz="2400" b="1" dirty="0">
                <a:latin typeface="tahoma" panose="020B0604030504040204" pitchFamily="34" charset="0"/>
                <a:cs typeface="B Mitra" panose="00000400000000000000" pitchFamily="2" charset="-78"/>
              </a:rPr>
              <a:t>برای انجام این ماموریت؛</a:t>
            </a:r>
            <a:endParaRPr lang="en-US" sz="24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89940C3-FE25-4625-A4F9-F603A74FA1FB}"/>
              </a:ext>
            </a:extLst>
          </p:cNvPr>
          <p:cNvSpPr txBox="1">
            <a:spLocks/>
          </p:cNvSpPr>
          <p:nvPr/>
        </p:nvSpPr>
        <p:spPr>
          <a:xfrm>
            <a:off x="282575" y="268782"/>
            <a:ext cx="11791950" cy="946150"/>
          </a:xfrm>
          <a:prstGeom prst="flowChartAlternateProcess">
            <a:avLst/>
          </a:prstGeom>
          <a:ln w="57150" cap="flat" cmpd="sng" algn="ctr">
            <a:solidFill>
              <a:srgbClr val="00B05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sz="2400" dirty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سوال هشتم: </a:t>
            </a:r>
            <a:r>
              <a:rPr lang="fa-IR" sz="3600" b="1" dirty="0">
                <a:solidFill>
                  <a:schemeClr val="tx1"/>
                </a:solidFill>
                <a:latin typeface="Roboto"/>
                <a:cs typeface="B Mitra" panose="00000400000000000000" pitchFamily="2" charset="-78"/>
              </a:rPr>
              <a:t>حلقه‌های میانی عام یا خاص چه </a:t>
            </a:r>
            <a:r>
              <a:rPr lang="fa-IR" sz="3600" b="1" dirty="0">
                <a:solidFill>
                  <a:srgbClr val="FF0000"/>
                </a:solidFill>
                <a:latin typeface="Roboto"/>
                <a:cs typeface="B Mitra" panose="00000400000000000000" pitchFamily="2" charset="-78"/>
              </a:rPr>
              <a:t>ویژگی‌ها و توانمندی‌ها</a:t>
            </a:r>
            <a:r>
              <a:rPr lang="fa-IR" sz="3600" b="1" dirty="0">
                <a:solidFill>
                  <a:schemeClr val="tx1"/>
                </a:solidFill>
                <a:latin typeface="Roboto"/>
                <a:cs typeface="B Mitra" panose="00000400000000000000" pitchFamily="2" charset="-78"/>
              </a:rPr>
              <a:t>یی دارند؟ </a:t>
            </a:r>
            <a:endParaRPr lang="fa-IR" sz="2400" b="1" dirty="0">
              <a:highlight>
                <a:srgbClr val="FFFF00"/>
              </a:highlight>
              <a:cs typeface="B Mitra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48311D-2251-4FC1-A238-01AA44FF8CAF}"/>
              </a:ext>
            </a:extLst>
          </p:cNvPr>
          <p:cNvSpPr txBox="1"/>
          <p:nvPr/>
        </p:nvSpPr>
        <p:spPr>
          <a:xfrm>
            <a:off x="10406872" y="1339882"/>
            <a:ext cx="1549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800" b="1" dirty="0">
                <a:highlight>
                  <a:srgbClr val="FFFF00"/>
                </a:highlight>
                <a:cs typeface="B Mitra" panose="00000400000000000000" pitchFamily="2" charset="-78"/>
              </a:rPr>
              <a:t>پاسخ اولیه: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848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6" grpId="0"/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1958A-2CD8-499D-A832-5467AA595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53" y="1564257"/>
            <a:ext cx="11586205" cy="5019423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Mitra" panose="00000400000000000000" pitchFamily="2" charset="-78"/>
              </a:rPr>
              <a:t>افراد و یا تشکل‌های فعال جبهه انقلاب که علی‌رغم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توان ایجاد میدان وسیع </a:t>
            </a:r>
            <a:r>
              <a:rPr lang="fa-IR" sz="2400" b="1" u="sng" dirty="0">
                <a:solidFill>
                  <a:srgbClr val="FF0000"/>
                </a:solidFill>
                <a:cs typeface="B Mitra" panose="00000400000000000000" pitchFamily="2" charset="-78"/>
              </a:rPr>
              <a:t>استفاده،</a:t>
            </a:r>
            <a:r>
              <a:rPr lang="fa-IR" sz="2400" b="1" dirty="0">
                <a:cs typeface="B Mitra" panose="00000400000000000000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تمایلی به میدان آوردن مردم بیشتری در گروه خود نداشته </a:t>
            </a:r>
            <a:r>
              <a:rPr lang="fa-IR" sz="2400" b="1" dirty="0">
                <a:cs typeface="B Mitra" panose="00000400000000000000" pitchFamily="2" charset="-78"/>
              </a:rPr>
              <a:t>و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 تلاش عملی برای شکل‌دهی </a:t>
            </a:r>
            <a:r>
              <a:rPr lang="fa-IR" sz="2400" b="1" u="sng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rPr>
              <a:t>گروه‌های جدید مستقل و متکثر</a:t>
            </a:r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400" b="1" dirty="0">
                <a:cs typeface="B Mitra" panose="00000400000000000000" pitchFamily="2" charset="-78"/>
              </a:rPr>
              <a:t>انجام نمی‌دهند.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Mitra" panose="00000400000000000000" pitchFamily="2" charset="-78"/>
              </a:rPr>
              <a:t>چهره‌های گفتمان‌ساز که دارای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 ذهن فعّال و زبان گویا </a:t>
            </a:r>
            <a:r>
              <a:rPr lang="fa-IR" sz="2400" b="1" dirty="0">
                <a:cs typeface="B Mitra" panose="00000400000000000000" pitchFamily="2" charset="-78"/>
              </a:rPr>
              <a:t>بوده و </a:t>
            </a:r>
            <a:r>
              <a:rPr lang="fa-IR" sz="2400" b="1" u="sng" dirty="0">
                <a:cs typeface="B Mitra" panose="00000400000000000000" pitchFamily="2" charset="-78"/>
              </a:rPr>
              <a:t>تبیین‌کننده</a:t>
            </a:r>
            <a:r>
              <a:rPr lang="fa-IR" sz="2400" b="1" dirty="0">
                <a:cs typeface="B Mitra" panose="00000400000000000000" pitchFamily="2" charset="-78"/>
              </a:rPr>
              <a:t> الزامات چهارگانه حرکت عمومی جامعه هستند اما تلاش عملی برای توسعه میدان افاده و تشکیل گروه‌های جدید ندارند.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نکته: </a:t>
            </a:r>
            <a:r>
              <a:rPr lang="fa-IR" sz="2400" b="1" dirty="0">
                <a:solidFill>
                  <a:schemeClr val="bg1">
                    <a:lumMod val="50000"/>
                  </a:schemeClr>
                </a:solidFill>
                <a:cs typeface="B Mitra" panose="00000400000000000000" pitchFamily="2" charset="-78"/>
              </a:rPr>
              <a:t>بدیهی است موارد فوق جزئی از جبهه مردمی انقلاب هستند و ممکن است نقش آنها نیز در جبهه‌سازی ضروری باشد اما مطابق منظور رهبر معظم انقلاب، «حلقه میانی» محسوب نمی‌شوند.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0AD7D9-6757-4E7F-857F-38370C8FF5B8}"/>
              </a:ext>
            </a:extLst>
          </p:cNvPr>
          <p:cNvSpPr txBox="1">
            <a:spLocks/>
          </p:cNvSpPr>
          <p:nvPr/>
        </p:nvSpPr>
        <p:spPr>
          <a:xfrm>
            <a:off x="175142" y="213917"/>
            <a:ext cx="11841716" cy="780567"/>
          </a:xfrm>
          <a:prstGeom prst="flowChartAlternateProcess">
            <a:avLst/>
          </a:prstGeom>
          <a:ln w="57150" cap="flat" cmpd="sng" algn="ctr">
            <a:solidFill>
              <a:srgbClr val="00B05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None/>
            </a:pPr>
            <a:r>
              <a:rPr lang="fa-IR" dirty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سوال نهم: </a:t>
            </a:r>
            <a:r>
              <a:rPr lang="fa-IR" sz="2800" b="1" dirty="0">
                <a:latin typeface="Roboto"/>
                <a:cs typeface="B Mitra" panose="00000400000000000000" pitchFamily="2" charset="-78"/>
              </a:rPr>
              <a:t>چه فعالانی از جبهه، حلقه میانی </a:t>
            </a:r>
            <a:r>
              <a:rPr lang="fa-IR" sz="3000" b="1" dirty="0">
                <a:solidFill>
                  <a:srgbClr val="FF0000"/>
                </a:solidFill>
                <a:latin typeface="Roboto"/>
                <a:cs typeface="B Mitra" panose="00000400000000000000" pitchFamily="2" charset="-78"/>
              </a:rPr>
              <a:t>محسوب نمی‌شوند</a:t>
            </a:r>
            <a:r>
              <a:rPr lang="fa-IR" sz="2800" b="1" dirty="0">
                <a:solidFill>
                  <a:schemeClr val="tx1"/>
                </a:solidFill>
                <a:latin typeface="Roboto"/>
                <a:cs typeface="B Mitra" panose="00000400000000000000" pitchFamily="2" charset="-78"/>
              </a:rPr>
              <a:t>؟</a:t>
            </a:r>
            <a:endParaRPr lang="fa-IR" b="1" dirty="0">
              <a:solidFill>
                <a:schemeClr val="tx1"/>
              </a:solidFill>
              <a:highlight>
                <a:srgbClr val="FFFF00"/>
              </a:highlight>
              <a:cs typeface="B Mitra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B968F-07A9-481E-A0D4-73497B684279}"/>
              </a:ext>
            </a:extLst>
          </p:cNvPr>
          <p:cNvSpPr txBox="1"/>
          <p:nvPr/>
        </p:nvSpPr>
        <p:spPr>
          <a:xfrm>
            <a:off x="10467818" y="1138041"/>
            <a:ext cx="1549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800" b="1" dirty="0">
                <a:highlight>
                  <a:srgbClr val="FFFF00"/>
                </a:highlight>
                <a:cs typeface="B Mitra" panose="00000400000000000000" pitchFamily="2" charset="-78"/>
              </a:rPr>
              <a:t>پاسخ اولیه: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394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B397D-718F-4D1A-9108-341E0EF71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63" y="1752108"/>
            <a:ext cx="11709087" cy="4967256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70000"/>
              </a:lnSpc>
              <a:buNone/>
            </a:pPr>
            <a:r>
              <a:rPr lang="fa-IR" sz="2100" b="1" dirty="0">
                <a:highlight>
                  <a:srgbClr val="FFFF00"/>
                </a:highlight>
                <a:cs typeface="B Mitra" panose="00000400000000000000" pitchFamily="2" charset="-78"/>
              </a:rPr>
              <a:t>پاسخ اولیه: </a:t>
            </a:r>
            <a:r>
              <a:rPr lang="fa-IR" sz="2100" b="1" dirty="0">
                <a:cs typeface="B Mitra" panose="00000400000000000000" pitchFamily="2" charset="-78"/>
              </a:rPr>
              <a:t>طبق تجربه میدان هر دو مسیر زیر قابل‌اجرا است:</a:t>
            </a:r>
          </a:p>
          <a:p>
            <a:pPr marL="0" indent="0" algn="just" rtl="1">
              <a:lnSpc>
                <a:spcPct val="170000"/>
              </a:lnSpc>
              <a:buNone/>
            </a:pPr>
            <a:r>
              <a:rPr lang="fa-IR" sz="2100" b="1" dirty="0">
                <a:cs typeface="B Mitra" panose="00000400000000000000" pitchFamily="2" charset="-78"/>
              </a:rPr>
              <a:t>مسیر اول: </a:t>
            </a:r>
            <a:r>
              <a:rPr lang="fa-IR" sz="2100" b="1" dirty="0">
                <a:solidFill>
                  <a:srgbClr val="0070C0"/>
                </a:solidFill>
                <a:cs typeface="B Mitra" panose="00000400000000000000" pitchFamily="2" charset="-78"/>
              </a:rPr>
              <a:t>از مسیر و با مسئولیت مجامع </a:t>
            </a:r>
            <a:r>
              <a:rPr lang="fa-IR" sz="2100" b="1" dirty="0">
                <a:cs typeface="B Mitra" panose="00000400000000000000" pitchFamily="2" charset="-78"/>
              </a:rPr>
              <a:t>به صورت </a:t>
            </a:r>
            <a:r>
              <a:rPr lang="fa-IR" sz="2100" b="1" dirty="0">
                <a:solidFill>
                  <a:srgbClr val="FF0000"/>
                </a:solidFill>
                <a:cs typeface="B Mitra" panose="00000400000000000000" pitchFamily="2" charset="-78"/>
              </a:rPr>
              <a:t>موضوعی،</a:t>
            </a:r>
            <a:r>
              <a:rPr lang="fa-IR" sz="2100" b="1" dirty="0">
                <a:cs typeface="B Mitra" panose="00000400000000000000" pitchFamily="2" charset="-78"/>
              </a:rPr>
              <a:t> توسط رابطین یا حلقه‌های میانی موضوعی در استان و شهرستان با کمک حلقه‌های میانی عام شهرستان‌ها یا محلات</a:t>
            </a:r>
            <a:endParaRPr lang="fa-IR" sz="2100" b="1" dirty="0">
              <a:solidFill>
                <a:srgbClr val="008000"/>
              </a:solidFill>
              <a:cs typeface="B Mitra" panose="00000400000000000000" pitchFamily="2" charset="-78"/>
            </a:endParaRPr>
          </a:p>
          <a:p>
            <a:pPr marL="0" indent="0" algn="just" rtl="1">
              <a:lnSpc>
                <a:spcPct val="170000"/>
              </a:lnSpc>
              <a:buNone/>
            </a:pPr>
            <a:r>
              <a:rPr lang="fa-IR" sz="2100" b="1" dirty="0">
                <a:cs typeface="B Mitra" panose="00000400000000000000" pitchFamily="2" charset="-78"/>
              </a:rPr>
              <a:t>مسیر دوم: </a:t>
            </a:r>
            <a:r>
              <a:rPr lang="fa-IR" sz="2100" b="1" dirty="0">
                <a:solidFill>
                  <a:srgbClr val="0070C0"/>
                </a:solidFill>
                <a:cs typeface="B Mitra" panose="00000400000000000000" pitchFamily="2" charset="-78"/>
              </a:rPr>
              <a:t>از مسیر و با مسئولیت دبیران استانی </a:t>
            </a:r>
            <a:r>
              <a:rPr lang="fa-IR" sz="2100" b="1" dirty="0">
                <a:cs typeface="B Mitra" panose="00000400000000000000" pitchFamily="2" charset="-78"/>
              </a:rPr>
              <a:t>ابتدا حلقه‌های میانی عمومی شهرستان و محلات تعیین می شوند و سپس توسط این حلقه‌های میانی عام، عملیات‌های گفتمان‌سازی عمومی(نه اختصاصی) روی مستعدین تشکیل گروه‌‌های مردمی در سطح محلات انجام می‌شود و گروه‌های تشکیل‌شده برای توانمندسازی و عملیات به مجامع مربوطه معرفی می‌شوند.</a:t>
            </a:r>
          </a:p>
          <a:p>
            <a:pPr marL="0" indent="0" algn="just" rtl="1">
              <a:lnSpc>
                <a:spcPct val="170000"/>
              </a:lnSpc>
              <a:buNone/>
            </a:pPr>
            <a:r>
              <a:rPr lang="fa-IR" sz="2100" b="1" dirty="0">
                <a:solidFill>
                  <a:srgbClr val="008000"/>
                </a:solidFill>
                <a:cs typeface="B Mitra" panose="00000400000000000000" pitchFamily="2" charset="-78"/>
              </a:rPr>
              <a:t>توضیح: این دو مسیر به صورت موازی در هر شهرستان یا محله قابل‌اجرا هستند و منافاتی با هم ندارند؛ بلکه با توجه به ضرورت و گستردگی کار، بهتر است به یک مسیر منحصر نشود.</a:t>
            </a:r>
            <a:endParaRPr lang="fa-IR" sz="2100" b="1" dirty="0">
              <a:cs typeface="B Mitra" panose="00000400000000000000" pitchFamily="2" charset="-78"/>
            </a:endParaRPr>
          </a:p>
          <a:p>
            <a:pPr algn="just"/>
            <a:endParaRPr lang="en-US" sz="21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31C27F-D039-4E59-A967-7A75F964BACF}"/>
              </a:ext>
            </a:extLst>
          </p:cNvPr>
          <p:cNvSpPr txBox="1">
            <a:spLocks/>
          </p:cNvSpPr>
          <p:nvPr/>
        </p:nvSpPr>
        <p:spPr>
          <a:xfrm>
            <a:off x="400050" y="238418"/>
            <a:ext cx="11410950" cy="1393532"/>
          </a:xfrm>
          <a:prstGeom prst="flowChartAlternateProcess">
            <a:avLst/>
          </a:prstGeom>
          <a:ln w="57150" cap="flat" cmpd="sng" algn="ctr">
            <a:solidFill>
              <a:srgbClr val="00B05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>
                <a:solidFill>
                  <a:srgbClr val="00B050"/>
                </a:solidFill>
                <a:cs typeface="B Titr" panose="00000700000000000000" pitchFamily="2" charset="-78"/>
              </a:rPr>
              <a:t>سوال دهم: </a:t>
            </a:r>
            <a:r>
              <a:rPr lang="fa-IR" sz="2400" b="1" dirty="0">
                <a:solidFill>
                  <a:schemeClr val="tx1"/>
                </a:solidFill>
                <a:cs typeface="B Mitra" panose="00000400000000000000" pitchFamily="2" charset="-78"/>
              </a:rPr>
              <a:t>عملیات جبهه‌سازی و تشکیل و تکثیر گروه‌های کوچک مردمی در محلات و شهرها،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از چه مسیرهایی و توسط چه کسانی </a:t>
            </a:r>
            <a:r>
              <a:rPr lang="fa-IR" sz="2400" b="1" dirty="0">
                <a:solidFill>
                  <a:schemeClr val="tx1"/>
                </a:solidFill>
                <a:cs typeface="B Mitra" panose="00000400000000000000" pitchFamily="2" charset="-78"/>
              </a:rPr>
              <a:t>قابل اجرا است؟( حذف)</a:t>
            </a:r>
          </a:p>
        </p:txBody>
      </p:sp>
    </p:spTree>
    <p:extLst>
      <p:ext uri="{BB962C8B-B14F-4D97-AF65-F5344CB8AC3E}">
        <p14:creationId xmlns:p14="http://schemas.microsoft.com/office/powerpoint/2010/main" val="89794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CB4C6D-D1DC-462D-AC4E-D8F2455F0C18}"/>
              </a:ext>
            </a:extLst>
          </p:cNvPr>
          <p:cNvGrpSpPr/>
          <p:nvPr/>
        </p:nvGrpSpPr>
        <p:grpSpPr>
          <a:xfrm>
            <a:off x="462604" y="1838274"/>
            <a:ext cx="11429851" cy="780543"/>
            <a:chOff x="-1967" y="1100988"/>
            <a:chExt cx="8533645" cy="16804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DDED84-AD4B-46DA-8618-076419D78EF9}"/>
                </a:ext>
              </a:extLst>
            </p:cNvPr>
            <p:cNvSpPr/>
            <p:nvPr/>
          </p:nvSpPr>
          <p:spPr>
            <a:xfrm>
              <a:off x="0" y="1121881"/>
              <a:ext cx="8531678" cy="1063622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00220C-539C-4BA1-9A2F-15FBD89C5806}"/>
                </a:ext>
              </a:extLst>
            </p:cNvPr>
            <p:cNvSpPr txBox="1"/>
            <p:nvPr/>
          </p:nvSpPr>
          <p:spPr>
            <a:xfrm>
              <a:off x="-1967" y="1100988"/>
              <a:ext cx="8531678" cy="1680402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400" b="1" i="0" kern="1200" dirty="0">
                  <a:solidFill>
                    <a:srgbClr val="7030A0"/>
                  </a:solidFill>
                  <a:cs typeface="B Mitra" panose="00000400000000000000" pitchFamily="2" charset="-78"/>
                </a:rPr>
                <a:t>1.گفتمان‌سازي </a:t>
              </a:r>
              <a:r>
                <a:rPr lang="fa-IR" sz="2400" b="1" dirty="0">
                  <a:solidFill>
                    <a:schemeClr val="tx1"/>
                  </a:solidFill>
                  <a:cs typeface="B Mitra" panose="00000400000000000000" pitchFamily="2" charset="-78"/>
                </a:rPr>
                <a:t>در بین مستعدین گروه‌سازی در آن موضوع، </a:t>
              </a:r>
              <a:r>
                <a:rPr lang="fa-IR" sz="2400" b="1" dirty="0">
                  <a:solidFill>
                    <a:srgbClr val="0070C0"/>
                  </a:solidFill>
                  <a:latin typeface="Calibri" panose="020F0502020204030204"/>
                  <a:cs typeface="B Mitra" panose="00000400000000000000" pitchFamily="2" charset="-78"/>
                </a:rPr>
                <a:t>در سطح محلات،</a:t>
              </a:r>
              <a:r>
                <a:rPr lang="fa-IR" sz="2400" b="1" dirty="0">
                  <a:solidFill>
                    <a:schemeClr val="tx1"/>
                  </a:solidFill>
                  <a:cs typeface="B Mitra" panose="00000400000000000000" pitchFamily="2" charset="-78"/>
                </a:rPr>
                <a:t> برای</a:t>
              </a:r>
              <a:r>
                <a:rPr lang="fa-IR" sz="2400" b="1" i="0" kern="1200" dirty="0">
                  <a:solidFill>
                    <a:schemeClr val="tx1"/>
                  </a:solidFill>
                  <a:cs typeface="B Mitra" panose="00000400000000000000" pitchFamily="2" charset="-78"/>
                </a:rPr>
                <a:t> </a:t>
              </a:r>
              <a:r>
                <a:rPr lang="fa-IR" sz="2400" b="1" i="0" u="sng" kern="1200" dirty="0">
                  <a:solidFill>
                    <a:srgbClr val="FF0000"/>
                  </a:solidFill>
                  <a:cs typeface="B Mitra" panose="00000400000000000000" pitchFamily="2" charset="-78"/>
                </a:rPr>
                <a:t>شناسایی افراد‌ داوطلب و ترغیب آن‌ها به تشکیل گروه</a:t>
              </a:r>
              <a:endParaRPr lang="fa-IR" sz="2400" b="1" i="0" u="sng" kern="1200" dirty="0">
                <a:solidFill>
                  <a:schemeClr val="tx1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52B0FFC-8B4C-456E-AE12-23AC931543E0}"/>
              </a:ext>
            </a:extLst>
          </p:cNvPr>
          <p:cNvSpPr txBox="1"/>
          <p:nvPr/>
        </p:nvSpPr>
        <p:spPr>
          <a:xfrm>
            <a:off x="462605" y="2792041"/>
            <a:ext cx="11427216" cy="792823"/>
          </a:xfrm>
          <a:prstGeom prst="roundRect">
            <a:avLst/>
          </a:prstGeom>
          <a:ln w="38100"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0" lvl="0" indent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2400" b="1" kern="1200" dirty="0">
                <a:solidFill>
                  <a:schemeClr val="tx1"/>
                </a:solidFill>
                <a:cs typeface="B Mitra" panose="00000400000000000000" pitchFamily="2" charset="-78"/>
              </a:rPr>
              <a:t>2. انجام </a:t>
            </a:r>
            <a:r>
              <a:rPr lang="fa-IR" sz="2400" b="1" u="sng" kern="1200" dirty="0">
                <a:solidFill>
                  <a:srgbClr val="FF0000"/>
                </a:solidFill>
                <a:cs typeface="B Mitra" panose="00000400000000000000" pitchFamily="2" charset="-78"/>
              </a:rPr>
              <a:t>عملیات ظرفیت‌یابی و ظرفیت‌سازی(تشکیل گروه‌های جدید) مردمی و گسترده در سطح محلات </a:t>
            </a:r>
            <a:r>
              <a:rPr lang="fa-IR" sz="2400" b="1" kern="1200" dirty="0">
                <a:solidFill>
                  <a:schemeClr val="accent4"/>
                </a:solidFill>
                <a:cs typeface="B Mitra" panose="00000400000000000000" pitchFamily="2" charset="-78"/>
              </a:rPr>
              <a:t>(</a:t>
            </a:r>
            <a:r>
              <a:rPr lang="fa-IR" sz="2400" b="1" kern="1200" dirty="0">
                <a:solidFill>
                  <a:schemeClr val="accent4">
                    <a:lumMod val="75000"/>
                  </a:schemeClr>
                </a:solidFill>
                <a:cs typeface="B Mitra" panose="00000400000000000000" pitchFamily="2" charset="-78"/>
              </a:rPr>
              <a:t>با کمک رابط عمومی محله و شهرستان</a:t>
            </a:r>
            <a:r>
              <a:rPr lang="fa-IR" sz="2400" b="1" kern="1200" dirty="0">
                <a:solidFill>
                  <a:schemeClr val="accent4"/>
                </a:solidFill>
                <a:cs typeface="B Mitra" panose="00000400000000000000" pitchFamily="2" charset="-78"/>
              </a:rPr>
              <a:t>) </a:t>
            </a:r>
            <a:endParaRPr lang="en-US" sz="2400" b="1" kern="1200" dirty="0">
              <a:solidFill>
                <a:schemeClr val="accent4"/>
              </a:solidFill>
              <a:cs typeface="B Mitra" panose="00000400000000000000" pitchFamily="2" charset="-78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C01C398-0108-4358-803A-AE55E285D085}"/>
              </a:ext>
            </a:extLst>
          </p:cNvPr>
          <p:cNvSpPr txBox="1">
            <a:spLocks/>
          </p:cNvSpPr>
          <p:nvPr/>
        </p:nvSpPr>
        <p:spPr>
          <a:xfrm>
            <a:off x="222520" y="99294"/>
            <a:ext cx="11841716" cy="780544"/>
          </a:xfrm>
          <a:prstGeom prst="flowChartAlternateProcess">
            <a:avLst/>
          </a:prstGeom>
          <a:ln w="57150" cap="flat" cmpd="sng" algn="ctr">
            <a:solidFill>
              <a:srgbClr val="00B05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dirty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سوال یازدهم: </a:t>
            </a:r>
            <a:r>
              <a:rPr lang="fa-IR" sz="3200" b="1" dirty="0">
                <a:solidFill>
                  <a:schemeClr val="tx1"/>
                </a:solidFill>
                <a:latin typeface="Roboto"/>
                <a:cs typeface="B Mitra" panose="00000400000000000000" pitchFamily="2" charset="-78"/>
              </a:rPr>
              <a:t>وظایف اصلی و عمده حلقه‌های ‌میانی (عام و خاص) شهرستان چیست؟</a:t>
            </a:r>
            <a:r>
              <a:rPr lang="fa-IR" sz="3200" b="1" dirty="0">
                <a:latin typeface="IranNastaliq" panose="02020505000000020003" pitchFamily="18" charset="0"/>
                <a:ea typeface="+mn-ea"/>
                <a:cs typeface="B Mitra" panose="00000400000000000000" pitchFamily="2" charset="-78"/>
              </a:rPr>
              <a:t> </a:t>
            </a:r>
            <a:endParaRPr lang="fa-IR" b="1" dirty="0">
              <a:highlight>
                <a:srgbClr val="FFFF00"/>
              </a:highlight>
              <a:cs typeface="B Mitra" panose="00000400000000000000" pitchFamily="2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68F6E7E-EA1E-44FE-9E8F-B4AA252A34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006475"/>
            <a:ext cx="11117263" cy="59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400" b="1" dirty="0">
                <a:highlight>
                  <a:srgbClr val="FFFF00"/>
                </a:highlight>
                <a:cs typeface="B Mitra" panose="00000400000000000000" pitchFamily="2" charset="-78"/>
              </a:rPr>
              <a:t>وظایف مشترک حلقه های میانی عام و خاص:</a:t>
            </a:r>
            <a:endParaRPr lang="en-US" sz="2400" b="1" dirty="0">
              <a:highlight>
                <a:srgbClr val="FFFF00"/>
              </a:highlight>
              <a:cs typeface="B Mitra" panose="000004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BC9A4E-9CDD-4333-A2AA-BC05F69A6BDD}"/>
              </a:ext>
            </a:extLst>
          </p:cNvPr>
          <p:cNvSpPr txBox="1"/>
          <p:nvPr/>
        </p:nvSpPr>
        <p:spPr>
          <a:xfrm>
            <a:off x="416732" y="4696423"/>
            <a:ext cx="11492859" cy="72469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0" lvl="0" indent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2400" b="1" kern="1200" dirty="0">
                <a:solidFill>
                  <a:schemeClr val="tx1"/>
                </a:solidFill>
                <a:latin typeface="Calibri" panose="020F0502020204030204"/>
                <a:cs typeface="B Mitra" panose="00000400000000000000" pitchFamily="2" charset="-78"/>
              </a:rPr>
              <a:t>4. </a:t>
            </a:r>
            <a:r>
              <a:rPr lang="fa-IR" sz="2400" b="1" kern="1200" dirty="0">
                <a:solidFill>
                  <a:srgbClr val="FF0000"/>
                </a:solidFill>
                <a:latin typeface="Calibri" panose="020F0502020204030204"/>
                <a:cs typeface="B Mitra" panose="00000400000000000000" pitchFamily="2" charset="-78"/>
              </a:rPr>
              <a:t>هماهنگی و تصمیم‌سازی برای نهادهای حاکمیتی </a:t>
            </a:r>
            <a:r>
              <a:rPr lang="fa-IR" sz="2400" b="1" kern="1200" dirty="0">
                <a:solidFill>
                  <a:schemeClr val="tx1"/>
                </a:solidFill>
                <a:latin typeface="Calibri" panose="020F0502020204030204"/>
                <a:cs typeface="B Mitra" panose="00000400000000000000" pitchFamily="2" charset="-78"/>
              </a:rPr>
              <a:t>در راستای پشتیبانی و حمایت و تسهیل فعالیت‌های جبهه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  <a:cs typeface="B Mitra" panose="000004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C49768-B5A0-4809-BDCD-1F44759952F0}"/>
              </a:ext>
            </a:extLst>
          </p:cNvPr>
          <p:cNvSpPr txBox="1"/>
          <p:nvPr/>
        </p:nvSpPr>
        <p:spPr>
          <a:xfrm>
            <a:off x="416732" y="3779397"/>
            <a:ext cx="11492855" cy="724699"/>
          </a:xfrm>
          <a:prstGeom prst="roundRect">
            <a:avLst/>
          </a:prstGeom>
          <a:ln w="38100"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0" lvl="0" indent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2400" b="1" kern="1200" dirty="0">
                <a:solidFill>
                  <a:srgbClr val="FF0000"/>
                </a:solidFill>
                <a:latin typeface="Calibri" panose="020F0502020204030204"/>
                <a:cs typeface="B Mitra" panose="00000400000000000000" pitchFamily="2" charset="-78"/>
              </a:rPr>
              <a:t>3.توانمندسازی گروه‌ها و پیگیری انجام عملیات </a:t>
            </a:r>
            <a:r>
              <a:rPr lang="fa-IR" sz="2400" b="1" kern="1200" dirty="0">
                <a:solidFill>
                  <a:schemeClr val="tx1"/>
                </a:solidFill>
                <a:latin typeface="Calibri" panose="020F0502020204030204"/>
                <a:cs typeface="B Mitra" panose="00000400000000000000" pitchFamily="2" charset="-78"/>
              </a:rPr>
              <a:t>آتش </a:t>
            </a:r>
            <a:r>
              <a:rPr lang="fa-IR" sz="2400" b="1" kern="1200" dirty="0" err="1">
                <a:solidFill>
                  <a:schemeClr val="tx1"/>
                </a:solidFill>
                <a:latin typeface="Calibri" panose="020F0502020204030204"/>
                <a:cs typeface="B Mitra" panose="00000400000000000000" pitchFamily="2" charset="-78"/>
              </a:rPr>
              <a:t>به‌اختیار</a:t>
            </a:r>
            <a:r>
              <a:rPr lang="fa-IR" sz="2400" b="1" kern="1200" dirty="0">
                <a:solidFill>
                  <a:schemeClr val="tx1"/>
                </a:solidFill>
                <a:latin typeface="Calibri" panose="020F0502020204030204"/>
                <a:cs typeface="B Mitra" panose="00000400000000000000" pitchFamily="2" charset="-78"/>
              </a:rPr>
              <a:t> توسط </a:t>
            </a:r>
            <a:r>
              <a:rPr lang="fa-IR" sz="2400" b="1" kern="1200" dirty="0" err="1">
                <a:solidFill>
                  <a:schemeClr val="tx1"/>
                </a:solidFill>
                <a:latin typeface="Calibri" panose="020F0502020204030204"/>
                <a:cs typeface="B Mitra" panose="00000400000000000000" pitchFamily="2" charset="-78"/>
              </a:rPr>
              <a:t>گروه‌ها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43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B3EBD2-F963-4424-A74F-5FBC180099C2}"/>
              </a:ext>
            </a:extLst>
          </p:cNvPr>
          <p:cNvSpPr txBox="1"/>
          <p:nvPr/>
        </p:nvSpPr>
        <p:spPr>
          <a:xfrm>
            <a:off x="432575" y="2366033"/>
            <a:ext cx="11492855" cy="736556"/>
          </a:xfrm>
          <a:prstGeom prst="roundRect">
            <a:avLst/>
          </a:prstGeom>
          <a:ln w="38100"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Mitra" panose="00000400000000000000" pitchFamily="2" charset="-78"/>
              </a:rPr>
              <a:t>2. پیگیری برای طرح‌ریزی و عملیات‌های شبکه‌ای تخصصی </a:t>
            </a:r>
            <a:r>
              <a:rPr lang="fa-IR" sz="2400" b="1" dirty="0">
                <a:solidFill>
                  <a:srgbClr val="0070C0"/>
                </a:solidFill>
                <a:latin typeface="Calibri" panose="020F0502020204030204"/>
                <a:cs typeface="B Mitra" panose="00000400000000000000" pitchFamily="2" charset="-78"/>
              </a:rPr>
              <a:t>در سطح محلات و شهرستان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Mitra" panose="00000400000000000000" pitchFamily="2" charset="-78"/>
              </a:rPr>
              <a:t>توسط شبکه‌ها</a:t>
            </a:r>
            <a:endParaRPr lang="en-US" sz="2400" b="1" kern="1200" dirty="0">
              <a:solidFill>
                <a:schemeClr val="accent4"/>
              </a:solidFill>
              <a:cs typeface="B Mitra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37DE8-405E-4C91-93E8-DFE82589396A}"/>
              </a:ext>
            </a:extLst>
          </p:cNvPr>
          <p:cNvSpPr/>
          <p:nvPr/>
        </p:nvSpPr>
        <p:spPr>
          <a:xfrm>
            <a:off x="564232" y="3695124"/>
            <a:ext cx="11627768" cy="91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24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E303E-309C-4BB0-BD04-747B34A5CA4C}"/>
              </a:ext>
            </a:extLst>
          </p:cNvPr>
          <p:cNvSpPr txBox="1"/>
          <p:nvPr/>
        </p:nvSpPr>
        <p:spPr>
          <a:xfrm>
            <a:off x="316828" y="5286329"/>
            <a:ext cx="11558344" cy="1573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200" b="1" dirty="0">
                <a:cs typeface="B Mitra" panose="00000400000000000000" pitchFamily="2" charset="-78"/>
              </a:rPr>
              <a:t>توضیح: با توجه به ضرورت </a:t>
            </a:r>
            <a:r>
              <a:rPr lang="fa-IR" sz="2200" b="1" dirty="0">
                <a:solidFill>
                  <a:srgbClr val="0070C0"/>
                </a:solidFill>
                <a:cs typeface="B Mitra" panose="00000400000000000000" pitchFamily="2" charset="-78"/>
              </a:rPr>
              <a:t>دربرگرفتن همه سلائق و به‌کارگیری همه ظرفیت‌ها برای به‌میدان‌آوردن میلیونی مردم در میدان افاده</a:t>
            </a:r>
            <a:r>
              <a:rPr lang="fa-IR" sz="2200" b="1" dirty="0">
                <a:cs typeface="B Mitra" panose="00000400000000000000" pitchFamily="2" charset="-78"/>
              </a:rPr>
              <a:t>، در هر شهرستان، در صورت وجود ظرفیت نقش‌آفرینی در قالب حلقه‌میانی، بهتر است از حلقه‌های میانی متنوع و متعدد استفاده شود.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AFF3FF-5D63-4E1E-9676-4AD27B877599}"/>
              </a:ext>
            </a:extLst>
          </p:cNvPr>
          <p:cNvSpPr txBox="1">
            <a:spLocks/>
          </p:cNvSpPr>
          <p:nvPr/>
        </p:nvSpPr>
        <p:spPr>
          <a:xfrm>
            <a:off x="899595" y="779095"/>
            <a:ext cx="11117263" cy="1085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400" b="1" dirty="0">
                <a:highlight>
                  <a:srgbClr val="FFFF00"/>
                </a:highlight>
                <a:cs typeface="B Mitra" panose="00000400000000000000" pitchFamily="2" charset="-78"/>
              </a:rPr>
              <a:t>وظایف اختصاصی حلقه های میانی خاص:</a:t>
            </a:r>
            <a:endParaRPr lang="en-US" sz="2400" b="1" dirty="0">
              <a:highlight>
                <a:srgbClr val="FFFF00"/>
              </a:highlight>
              <a:cs typeface="B Mitra" panose="000004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6E9558F-A709-4023-8883-014FA6C811C1}"/>
              </a:ext>
            </a:extLst>
          </p:cNvPr>
          <p:cNvSpPr txBox="1">
            <a:spLocks/>
          </p:cNvSpPr>
          <p:nvPr/>
        </p:nvSpPr>
        <p:spPr>
          <a:xfrm>
            <a:off x="1074737" y="3066964"/>
            <a:ext cx="10927993" cy="743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400" b="1" dirty="0">
                <a:highlight>
                  <a:srgbClr val="FFFF00"/>
                </a:highlight>
                <a:cs typeface="B Mitra" panose="00000400000000000000" pitchFamily="2" charset="-78"/>
              </a:rPr>
              <a:t>وظایف اختصاصی حلقه های میانی عام:</a:t>
            </a:r>
            <a:endParaRPr lang="en-US" sz="2400" b="1" dirty="0">
              <a:highlight>
                <a:srgbClr val="FFFF00"/>
              </a:highlight>
              <a:cs typeface="B Mitra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40404D-5B7D-41C9-B32B-5347BD464CD7}"/>
              </a:ext>
            </a:extLst>
          </p:cNvPr>
          <p:cNvSpPr txBox="1"/>
          <p:nvPr/>
        </p:nvSpPr>
        <p:spPr>
          <a:xfrm>
            <a:off x="397627" y="4574341"/>
            <a:ext cx="11492855" cy="736556"/>
          </a:xfrm>
          <a:prstGeom prst="roundRect">
            <a:avLst/>
          </a:prstGeom>
          <a:ln w="38100"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Mitra" panose="00000400000000000000" pitchFamily="2" charset="-78"/>
              </a:rPr>
              <a:t>2. پیگیری برای طرح‌ریزی و عملیات‌های فراموضوعی </a:t>
            </a:r>
            <a:r>
              <a:rPr lang="fa-IR" sz="2400" b="1" dirty="0">
                <a:solidFill>
                  <a:srgbClr val="0070C0"/>
                </a:solidFill>
                <a:latin typeface="Calibri" panose="020F0502020204030204"/>
                <a:cs typeface="B Mitra" panose="00000400000000000000" pitchFamily="2" charset="-78"/>
              </a:rPr>
              <a:t>در سطح محلات و شهرستان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Mitra" panose="00000400000000000000" pitchFamily="2" charset="-78"/>
              </a:rPr>
              <a:t>توسط جبهه‌ مردمی</a:t>
            </a:r>
            <a:endParaRPr lang="en-US" sz="2400" b="1" kern="1200" dirty="0">
              <a:solidFill>
                <a:schemeClr val="accent4"/>
              </a:solidFill>
              <a:cs typeface="B Mitra" panose="00000400000000000000" pitchFamily="2" charset="-78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BE0CA56-B156-4F51-8DA3-18E7CB8E440D}"/>
              </a:ext>
            </a:extLst>
          </p:cNvPr>
          <p:cNvSpPr txBox="1">
            <a:spLocks/>
          </p:cNvSpPr>
          <p:nvPr/>
        </p:nvSpPr>
        <p:spPr>
          <a:xfrm>
            <a:off x="175142" y="194057"/>
            <a:ext cx="11841716" cy="780544"/>
          </a:xfrm>
          <a:prstGeom prst="flowChartAlternateProcess">
            <a:avLst/>
          </a:prstGeom>
          <a:ln w="57150" cap="flat" cmpd="sng" algn="ctr">
            <a:solidFill>
              <a:srgbClr val="00B05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dirty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ادامه سوال یازدهم: </a:t>
            </a:r>
            <a:r>
              <a:rPr lang="fa-IR" sz="3200" b="1" dirty="0">
                <a:solidFill>
                  <a:schemeClr val="tx1"/>
                </a:solidFill>
                <a:latin typeface="Roboto"/>
                <a:cs typeface="B Mitra" panose="00000400000000000000" pitchFamily="2" charset="-78"/>
              </a:rPr>
              <a:t>وظایف اصلی و عمده حلقه‌های ‌میانی (عام و خاص) شهرستان چیست؟</a:t>
            </a:r>
            <a:r>
              <a:rPr lang="fa-IR" sz="3200" b="1" dirty="0">
                <a:latin typeface="IranNastaliq" panose="02020505000000020003" pitchFamily="18" charset="0"/>
                <a:ea typeface="+mn-ea"/>
                <a:cs typeface="B Mitra" panose="00000400000000000000" pitchFamily="2" charset="-78"/>
              </a:rPr>
              <a:t> </a:t>
            </a:r>
            <a:endParaRPr lang="fa-IR" b="1" dirty="0">
              <a:highlight>
                <a:srgbClr val="FFFF00"/>
              </a:highlight>
              <a:cs typeface="B Mitra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4DB45D-5135-48C3-B752-996CD700E4FF}"/>
              </a:ext>
            </a:extLst>
          </p:cNvPr>
          <p:cNvSpPr txBox="1"/>
          <p:nvPr/>
        </p:nvSpPr>
        <p:spPr>
          <a:xfrm>
            <a:off x="432575" y="1574405"/>
            <a:ext cx="11492855" cy="689712"/>
          </a:xfrm>
          <a:prstGeom prst="roundRect">
            <a:avLst/>
          </a:prstGeom>
          <a:ln w="38100">
            <a:solidFill>
              <a:srgbClr val="7030A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0" lvl="0" indent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2400" b="1" kern="1200" dirty="0">
                <a:solidFill>
                  <a:srgbClr val="FF0000"/>
                </a:solidFill>
                <a:latin typeface="Calibri" panose="020F0502020204030204"/>
                <a:cs typeface="B Mitra" panose="00000400000000000000" pitchFamily="2" charset="-78"/>
              </a:rPr>
              <a:t>1. شبکه‌سازی گروه ‌های </a:t>
            </a:r>
            <a:r>
              <a:rPr lang="fa-IR" sz="2400" b="1" dirty="0">
                <a:solidFill>
                  <a:srgbClr val="FF0000"/>
                </a:solidFill>
                <a:latin typeface="Calibri" panose="020F0502020204030204"/>
                <a:cs typeface="B Mitra" panose="00000400000000000000" pitchFamily="2" charset="-78"/>
              </a:rPr>
              <a:t>تخصصی</a:t>
            </a:r>
            <a:r>
              <a:rPr lang="fa-IR" sz="2400" b="1" kern="1200" dirty="0">
                <a:solidFill>
                  <a:srgbClr val="FF0000"/>
                </a:solidFill>
                <a:latin typeface="Calibri" panose="020F0502020204030204"/>
                <a:cs typeface="B Mitra" panose="00000400000000000000" pitchFamily="2" charset="-78"/>
              </a:rPr>
              <a:t> </a:t>
            </a:r>
            <a:r>
              <a:rPr lang="fa-IR" sz="2400" b="1" kern="1200" dirty="0">
                <a:solidFill>
                  <a:srgbClr val="0070C0"/>
                </a:solidFill>
                <a:latin typeface="Calibri" panose="020F0502020204030204"/>
                <a:cs typeface="B Mitra" panose="00000400000000000000" pitchFamily="2" charset="-78"/>
              </a:rPr>
              <a:t>در سطح محلات و سپس در سطح شهرستان</a:t>
            </a:r>
            <a:endParaRPr lang="en-US" sz="2400" b="1" kern="1200" dirty="0">
              <a:solidFill>
                <a:srgbClr val="0070C0"/>
              </a:solidFill>
              <a:latin typeface="Calibri" panose="020F0502020204030204"/>
              <a:cs typeface="B Mitra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D62894-B601-49FD-BB77-393E9BD1800C}"/>
              </a:ext>
            </a:extLst>
          </p:cNvPr>
          <p:cNvSpPr txBox="1"/>
          <p:nvPr/>
        </p:nvSpPr>
        <p:spPr>
          <a:xfrm>
            <a:off x="397626" y="3737608"/>
            <a:ext cx="11492855" cy="736556"/>
          </a:xfrm>
          <a:prstGeom prst="roundRect">
            <a:avLst/>
          </a:prstGeom>
          <a:ln w="38100">
            <a:solidFill>
              <a:srgbClr val="7030A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0" lvl="0" indent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2400" b="1" kern="1200" dirty="0">
                <a:solidFill>
                  <a:srgbClr val="FF0000"/>
                </a:solidFill>
                <a:latin typeface="Calibri" panose="020F0502020204030204"/>
                <a:cs typeface="B Mitra" panose="00000400000000000000" pitchFamily="2" charset="-78"/>
              </a:rPr>
              <a:t>1. شبکه‌سازی فراموضوعی(جبهه‌سازی مردمی) </a:t>
            </a:r>
            <a:r>
              <a:rPr lang="fa-IR" sz="2400" b="1" kern="1200" dirty="0">
                <a:solidFill>
                  <a:srgbClr val="0070C0"/>
                </a:solidFill>
                <a:latin typeface="Calibri" panose="020F0502020204030204"/>
                <a:cs typeface="B Mitra" panose="00000400000000000000" pitchFamily="2" charset="-78"/>
              </a:rPr>
              <a:t>در سطح محلات و سپس در سطح شهرستان</a:t>
            </a:r>
            <a:endParaRPr lang="en-US" sz="2400" b="1" kern="1200" dirty="0">
              <a:solidFill>
                <a:srgbClr val="0070C0"/>
              </a:solidFill>
              <a:latin typeface="Calibri" panose="020F0502020204030204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07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2C9B6-8833-4EE0-BEAB-C91D70606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98" y="1414732"/>
            <a:ext cx="11255414" cy="5256362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endParaRPr lang="fa-IR" sz="3200" b="1" dirty="0">
              <a:cs typeface="B Mitra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3200" b="1" dirty="0">
                <a:cs typeface="B Mitra" panose="00000400000000000000" pitchFamily="2" charset="-78"/>
              </a:rPr>
              <a:t>رابطین مجامع، علاوه بر داشتن وظایف حلقه‌های میانی خاص، 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وظیفه شناسایی و توجیه حلقه‌های میانی جدید موضوعی(خاص)</a:t>
            </a:r>
            <a:r>
              <a:rPr lang="fa-IR" sz="3200" b="1" dirty="0">
                <a:cs typeface="B Mitra" panose="00000400000000000000" pitchFamily="2" charset="-78"/>
              </a:rPr>
              <a:t> را نیز بر عهده دارند.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3200" b="1" dirty="0">
                <a:cs typeface="B Mitra" panose="00000400000000000000" pitchFamily="2" charset="-78"/>
              </a:rPr>
              <a:t>در جاهایی که چند حلقه میانی خاص داریم، بدیهی است یکی از مسئولین حلقه‌های میانی، با ویژگی‌های 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هماهنگ‌کنندگی، تسهیل‌گری، ارتباط دهی </a:t>
            </a:r>
            <a:r>
              <a:rPr lang="fa-IR" sz="3200" b="1" dirty="0">
                <a:cs typeface="B Mitra" panose="00000400000000000000" pitchFamily="2" charset="-78"/>
              </a:rPr>
              <a:t>و ... می‌تواند به عنوان رابط تشکیلاتی با رده‌های بالاتر انتخاب ‌گردد.</a:t>
            </a:r>
            <a:endParaRPr lang="en-US" sz="3200" b="1" dirty="0">
              <a:cs typeface="B Mitra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87E479-2A54-49E4-B603-783D4300E049}"/>
              </a:ext>
            </a:extLst>
          </p:cNvPr>
          <p:cNvSpPr txBox="1">
            <a:spLocks/>
          </p:cNvSpPr>
          <p:nvPr/>
        </p:nvSpPr>
        <p:spPr>
          <a:xfrm>
            <a:off x="222520" y="366823"/>
            <a:ext cx="11841716" cy="909886"/>
          </a:xfrm>
          <a:prstGeom prst="flowChartAlternateProcess">
            <a:avLst/>
          </a:prstGeom>
          <a:ln w="57150" cap="flat" cmpd="sng" algn="ctr">
            <a:solidFill>
              <a:srgbClr val="00B05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sz="2400" b="1" dirty="0">
                <a:solidFill>
                  <a:srgbClr val="00B050"/>
                </a:solidFill>
                <a:cs typeface="B Titr" panose="00000700000000000000" pitchFamily="2" charset="-78"/>
              </a:rPr>
              <a:t>سوال دوازدهم: </a:t>
            </a:r>
            <a:r>
              <a:rPr lang="fa-IR" sz="2400" b="1" dirty="0">
                <a:cs typeface="B Mitra" panose="00000400000000000000" pitchFamily="2" charset="-78"/>
              </a:rPr>
              <a:t>رابطین مجامع در شهرستان‌ها، چه وظایفی غیر از وظایف حلقه‌های میانی خاص بر عهده دارند؟(حذف)</a:t>
            </a:r>
            <a:endParaRPr lang="fa-IR" sz="2400" b="1" dirty="0">
              <a:highlight>
                <a:srgbClr val="FFFF00"/>
              </a:highlight>
              <a:cs typeface="B Mitra" panose="000004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F2D3F1-A349-4ECE-8085-3D1B2F32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53" y="1363522"/>
            <a:ext cx="11117094" cy="593389"/>
          </a:xfrm>
        </p:spPr>
        <p:txBody>
          <a:bodyPr>
            <a:noAutofit/>
          </a:bodyPr>
          <a:lstStyle/>
          <a:p>
            <a:pPr algn="r" rtl="1"/>
            <a:r>
              <a:rPr lang="fa-IR" sz="2400" b="1" dirty="0">
                <a:highlight>
                  <a:srgbClr val="FFFF00"/>
                </a:highlight>
                <a:cs typeface="B Mitra" panose="00000400000000000000" pitchFamily="2" charset="-78"/>
              </a:rPr>
              <a:t>پاسخ اولیه:</a:t>
            </a:r>
            <a:endParaRPr lang="en-US" sz="2400" b="1" dirty="0">
              <a:highlight>
                <a:srgbClr val="FFFF00"/>
              </a:highligh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1724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62DBF-0420-453C-8271-056283719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34" y="1174750"/>
            <a:ext cx="10515600" cy="4351338"/>
          </a:xfrm>
        </p:spPr>
        <p:txBody>
          <a:bodyPr/>
          <a:lstStyle/>
          <a:p>
            <a:endParaRPr lang="en-US" b="1">
              <a:cs typeface="B Mitra" panose="000004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CB4C6D-D1DC-462D-AC4E-D8F2455F0C18}"/>
              </a:ext>
            </a:extLst>
          </p:cNvPr>
          <p:cNvGrpSpPr/>
          <p:nvPr/>
        </p:nvGrpSpPr>
        <p:grpSpPr>
          <a:xfrm>
            <a:off x="561586" y="719318"/>
            <a:ext cx="11495503" cy="1076119"/>
            <a:chOff x="-1966" y="860756"/>
            <a:chExt cx="8533644" cy="13247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DDED84-AD4B-46DA-8618-076419D78EF9}"/>
                </a:ext>
              </a:extLst>
            </p:cNvPr>
            <p:cNvSpPr/>
            <p:nvPr/>
          </p:nvSpPr>
          <p:spPr>
            <a:xfrm>
              <a:off x="0" y="1121881"/>
              <a:ext cx="8531678" cy="1063622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00220C-539C-4BA1-9A2F-15FBD89C5806}"/>
                </a:ext>
              </a:extLst>
            </p:cNvPr>
            <p:cNvSpPr txBox="1"/>
            <p:nvPr/>
          </p:nvSpPr>
          <p:spPr>
            <a:xfrm>
              <a:off x="-1966" y="860756"/>
              <a:ext cx="8531678" cy="1324747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i="0" kern="1200" dirty="0">
                  <a:solidFill>
                    <a:srgbClr val="00B0F0"/>
                  </a:solidFill>
                  <a:cs typeface="B Mitra" panose="00000400000000000000" pitchFamily="2" charset="-78"/>
                </a:rPr>
                <a:t>مرحله اول: </a:t>
              </a:r>
              <a:r>
                <a:rPr lang="fa-IR" sz="2000" b="1" i="0" kern="1200" dirty="0">
                  <a:solidFill>
                    <a:srgbClr val="FF0000"/>
                  </a:solidFill>
                  <a:cs typeface="B Mitra" panose="00000400000000000000" pitchFamily="2" charset="-78"/>
                </a:rPr>
                <a:t>شناسایی مستعدین گروه سازی </a:t>
              </a:r>
              <a:endParaRPr lang="en-US" sz="2000" b="1" i="0" kern="1200" dirty="0">
                <a:solidFill>
                  <a:schemeClr val="accent2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52B0FFC-8B4C-456E-AE12-23AC931543E0}"/>
              </a:ext>
            </a:extLst>
          </p:cNvPr>
          <p:cNvSpPr txBox="1"/>
          <p:nvPr/>
        </p:nvSpPr>
        <p:spPr>
          <a:xfrm>
            <a:off x="561586" y="1901130"/>
            <a:ext cx="11492855" cy="864002"/>
          </a:xfrm>
          <a:prstGeom prst="rect">
            <a:avLst/>
          </a:prstGeom>
          <a:ln w="38100"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0" lvl="0" indent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2000" b="1" kern="1200" dirty="0">
                <a:solidFill>
                  <a:srgbClr val="0070C0"/>
                </a:solidFill>
                <a:cs typeface="B Mitra" panose="00000400000000000000" pitchFamily="2" charset="-78"/>
              </a:rPr>
              <a:t>مرحله دوم: دغدغ</a:t>
            </a:r>
            <a:endParaRPr lang="en-US" sz="2000" b="1" kern="1200" dirty="0">
              <a:solidFill>
                <a:schemeClr val="accent4"/>
              </a:solidFill>
              <a:cs typeface="B Mitra" panose="000004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6D77B3-267F-4043-827D-97C59E9EF287}"/>
              </a:ext>
            </a:extLst>
          </p:cNvPr>
          <p:cNvGrpSpPr/>
          <p:nvPr/>
        </p:nvGrpSpPr>
        <p:grpSpPr>
          <a:xfrm>
            <a:off x="564233" y="2872034"/>
            <a:ext cx="11492855" cy="864002"/>
            <a:chOff x="0" y="3355488"/>
            <a:chExt cx="8531678" cy="10636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5CEEBE-8B3A-4DD2-897C-F4C584FAF826}"/>
                </a:ext>
              </a:extLst>
            </p:cNvPr>
            <p:cNvSpPr/>
            <p:nvPr/>
          </p:nvSpPr>
          <p:spPr>
            <a:xfrm>
              <a:off x="0" y="3355488"/>
              <a:ext cx="8531678" cy="1063622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6BF930-02BA-48AE-B04A-4ABD68900B5C}"/>
                </a:ext>
              </a:extLst>
            </p:cNvPr>
            <p:cNvSpPr txBox="1"/>
            <p:nvPr/>
          </p:nvSpPr>
          <p:spPr>
            <a:xfrm>
              <a:off x="0" y="3355488"/>
              <a:ext cx="8531678" cy="1063622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b="1" kern="1200" dirty="0">
                  <a:solidFill>
                    <a:srgbClr val="00B050"/>
                  </a:solidFill>
                  <a:cs typeface="B Mitra" panose="00000400000000000000" pitchFamily="2" charset="-78"/>
                </a:rPr>
                <a:t>مرحله سوم: </a:t>
              </a:r>
              <a:r>
                <a:rPr lang="fa-IR" sz="2000" b="1" kern="1200" dirty="0">
                  <a:solidFill>
                    <a:srgbClr val="FF0000"/>
                  </a:solidFill>
                  <a:latin typeface="Calibri" panose="020F0502020204030204"/>
                  <a:cs typeface="B Mitra" panose="00000400000000000000" pitchFamily="2" charset="-78"/>
                </a:rPr>
                <a:t>توانمندسازی گروه‌ها و پیگیری انجام عملیات </a:t>
              </a:r>
              <a:r>
                <a:rPr lang="fa-IR" sz="2000" b="1" kern="1200" dirty="0">
                  <a:solidFill>
                    <a:schemeClr val="tx1"/>
                  </a:solidFill>
                  <a:latin typeface="Calibri" panose="020F0502020204030204"/>
                  <a:cs typeface="B Mitra" panose="00000400000000000000" pitchFamily="2" charset="-78"/>
                </a:rPr>
                <a:t>آتش به‌اختیار آنها</a:t>
              </a:r>
              <a:endParaRPr lang="en-US" sz="2000" b="1" kern="1200" dirty="0">
                <a:solidFill>
                  <a:schemeClr val="tx1"/>
                </a:solidFill>
                <a:latin typeface="Calibri" panose="020F0502020204030204"/>
                <a:cs typeface="B Mitra" panose="00000400000000000000" pitchFamily="2" charset="-78"/>
              </a:endParaRPr>
            </a:p>
            <a:p>
              <a:pPr marL="0" lvl="0" indent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b="1" kern="1200" dirty="0">
                  <a:solidFill>
                    <a:schemeClr val="accent4"/>
                  </a:solidFill>
                  <a:cs typeface="B Mitra" panose="00000400000000000000" pitchFamily="2" charset="-78"/>
                </a:rPr>
                <a:t>(توسط رابط یا حلقه میانی عام و خاص در سطح شهرستان)</a:t>
              </a:r>
              <a:endParaRPr lang="en-US" sz="2000" b="1" kern="1200" dirty="0">
                <a:solidFill>
                  <a:schemeClr val="accent4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1C6F2D-F8F2-4D0E-9FC1-83BB99E8D58E}"/>
              </a:ext>
            </a:extLst>
          </p:cNvPr>
          <p:cNvGrpSpPr/>
          <p:nvPr/>
        </p:nvGrpSpPr>
        <p:grpSpPr>
          <a:xfrm>
            <a:off x="564232" y="3849613"/>
            <a:ext cx="11492855" cy="864002"/>
            <a:chOff x="0" y="4478532"/>
            <a:chExt cx="8531678" cy="10636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B5A120-A342-471C-8DC3-6804310AF0A8}"/>
                </a:ext>
              </a:extLst>
            </p:cNvPr>
            <p:cNvSpPr/>
            <p:nvPr/>
          </p:nvSpPr>
          <p:spPr>
            <a:xfrm>
              <a:off x="0" y="4478532"/>
              <a:ext cx="8531678" cy="1063622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89A288-6E8C-479D-B88E-D78B2A1F853B}"/>
                </a:ext>
              </a:extLst>
            </p:cNvPr>
            <p:cNvSpPr txBox="1"/>
            <p:nvPr/>
          </p:nvSpPr>
          <p:spPr>
            <a:xfrm>
              <a:off x="0" y="4478532"/>
              <a:ext cx="8531678" cy="1063622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b="1" kern="1200" dirty="0">
                  <a:solidFill>
                    <a:srgbClr val="7030A0"/>
                  </a:solidFill>
                  <a:cs typeface="B Mitra" panose="00000400000000000000" pitchFamily="2" charset="-78"/>
                </a:rPr>
                <a:t>مرحله چهارم: </a:t>
              </a:r>
              <a:r>
                <a:rPr lang="fa-IR" sz="2000" b="1" kern="1200" dirty="0">
                  <a:solidFill>
                    <a:srgbClr val="FF0000"/>
                  </a:solidFill>
                  <a:latin typeface="Calibri" panose="020F0502020204030204"/>
                  <a:cs typeface="B Mitra" panose="00000400000000000000" pitchFamily="2" charset="-78"/>
                </a:rPr>
                <a:t>شبکه‌سازی گروه‌های موضوعی در سطح محلات و سپس در سطح شهرستان</a:t>
              </a:r>
              <a:endParaRPr lang="en-US" sz="2000" b="1" kern="1200" dirty="0">
                <a:solidFill>
                  <a:srgbClr val="FF0000"/>
                </a:solidFill>
                <a:latin typeface="Calibri" panose="020F0502020204030204"/>
                <a:cs typeface="B Mitra" panose="00000400000000000000" pitchFamily="2" charset="-78"/>
              </a:endParaRPr>
            </a:p>
            <a:p>
              <a:pPr marL="0" lvl="0" indent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b="1" kern="1200" dirty="0">
                  <a:solidFill>
                    <a:schemeClr val="accent4"/>
                  </a:solidFill>
                  <a:cs typeface="B Mitra" panose="00000400000000000000" pitchFamily="2" charset="-78"/>
                </a:rPr>
                <a:t>(توسط رابط یا حلقه میانی خاص شهرستان)</a:t>
              </a:r>
              <a:endParaRPr lang="en-US" sz="2000" b="1" kern="1200" dirty="0">
                <a:solidFill>
                  <a:schemeClr val="accent4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FC3C7BD-8535-4524-89D9-CDDDC47751FC}"/>
              </a:ext>
            </a:extLst>
          </p:cNvPr>
          <p:cNvSpPr txBox="1"/>
          <p:nvPr/>
        </p:nvSpPr>
        <p:spPr>
          <a:xfrm>
            <a:off x="564232" y="4811425"/>
            <a:ext cx="11492855" cy="714663"/>
          </a:xfrm>
          <a:prstGeom prst="rect">
            <a:avLst/>
          </a:prstGeom>
          <a:ln w="38100"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0" lvl="0" indent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2000" b="1" kern="1200" dirty="0">
                <a:solidFill>
                  <a:schemeClr val="accent2">
                    <a:lumMod val="75000"/>
                  </a:schemeClr>
                </a:solidFill>
                <a:cs typeface="B Mitra" panose="00000400000000000000" pitchFamily="2" charset="-78"/>
              </a:rPr>
              <a:t>مرحله پنجم: </a:t>
            </a:r>
            <a:r>
              <a:rPr lang="fa-IR" sz="2000" b="1" kern="1200" dirty="0">
                <a:solidFill>
                  <a:srgbClr val="FF0000"/>
                </a:solidFill>
                <a:latin typeface="Calibri" panose="020F0502020204030204"/>
                <a:cs typeface="B Mitra" panose="00000400000000000000" pitchFamily="2" charset="-78"/>
              </a:rPr>
              <a:t>شبکه‌سازی فراموضوعی </a:t>
            </a:r>
            <a:r>
              <a:rPr lang="fa-IR" sz="2000" b="1" kern="1200" dirty="0">
                <a:solidFill>
                  <a:schemeClr val="tx1"/>
                </a:solidFill>
                <a:latin typeface="Calibri" panose="020F0502020204030204"/>
                <a:cs typeface="B Mitra" panose="00000400000000000000" pitchFamily="2" charset="-78"/>
              </a:rPr>
              <a:t>و پیگیری عملیات‌های فراموضوعی در سطح محلات و سپس در سطح شهرستان</a:t>
            </a:r>
            <a:endParaRPr lang="en-US" sz="2000" b="1" kern="1200" dirty="0">
              <a:solidFill>
                <a:schemeClr val="tx1"/>
              </a:solidFill>
              <a:latin typeface="Calibri" panose="020F0502020204030204"/>
              <a:cs typeface="B Mitra" panose="00000400000000000000" pitchFamily="2" charset="-78"/>
            </a:endParaRPr>
          </a:p>
          <a:p>
            <a:pPr marL="0" lvl="0" indent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2000" b="1" kern="1200" dirty="0">
                <a:solidFill>
                  <a:schemeClr val="accent4"/>
                </a:solidFill>
                <a:cs typeface="B Mitra" panose="00000400000000000000" pitchFamily="2" charset="-78"/>
              </a:rPr>
              <a:t>(توسط رابط</a:t>
            </a:r>
            <a:r>
              <a:rPr lang="fa-IR" sz="2000" b="1" dirty="0">
                <a:solidFill>
                  <a:schemeClr val="accent4"/>
                </a:solidFill>
                <a:cs typeface="B Mitra" panose="00000400000000000000" pitchFamily="2" charset="-78"/>
              </a:rPr>
              <a:t>  یا حلقه میانی عام محله یا</a:t>
            </a:r>
            <a:r>
              <a:rPr lang="fa-IR" sz="2000" b="1" kern="1200" dirty="0">
                <a:solidFill>
                  <a:schemeClr val="accent4"/>
                </a:solidFill>
                <a:cs typeface="B Mitra" panose="00000400000000000000" pitchFamily="2" charset="-78"/>
              </a:rPr>
              <a:t> شهرستان)</a:t>
            </a:r>
            <a:endParaRPr lang="en-US" sz="2000" b="1" kern="1200" dirty="0">
              <a:solidFill>
                <a:schemeClr val="accent4"/>
              </a:solidFill>
              <a:cs typeface="B Mitra" panose="000004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8477A3-817D-4D69-AAEF-C85EFE195577}"/>
              </a:ext>
            </a:extLst>
          </p:cNvPr>
          <p:cNvSpPr/>
          <p:nvPr/>
        </p:nvSpPr>
        <p:spPr>
          <a:xfrm>
            <a:off x="564232" y="5526088"/>
            <a:ext cx="11627768" cy="612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توضیح: ممکن است در برخی موارد، اقداماتی انجام شود که بخشی از اهداف چند مرحله را به طور همزمان محقق سازد.</a:t>
            </a:r>
            <a:endParaRPr lang="en-US" sz="20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C01C398-0108-4358-803A-AE55E285D085}"/>
              </a:ext>
            </a:extLst>
          </p:cNvPr>
          <p:cNvSpPr txBox="1">
            <a:spLocks/>
          </p:cNvSpPr>
          <p:nvPr/>
        </p:nvSpPr>
        <p:spPr>
          <a:xfrm>
            <a:off x="222520" y="99294"/>
            <a:ext cx="11841716" cy="544105"/>
          </a:xfrm>
          <a:prstGeom prst="flowChartAlternateProcess">
            <a:avLst/>
          </a:prstGeom>
          <a:ln w="57150" cap="flat" cmpd="sng" algn="ctr">
            <a:solidFill>
              <a:srgbClr val="00B05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None/>
            </a:pPr>
            <a:r>
              <a:rPr lang="fa-IR" dirty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سوال ششم: </a:t>
            </a:r>
            <a:r>
              <a:rPr lang="fa-IR" sz="3200" b="1" dirty="0">
                <a:solidFill>
                  <a:srgbClr val="FF0000"/>
                </a:solidFill>
                <a:latin typeface="IranNastaliq" panose="02020505000000020003" pitchFamily="18" charset="0"/>
                <a:ea typeface="+mn-ea"/>
                <a:cs typeface="B Mitra" panose="00000400000000000000" pitchFamily="2" charset="-78"/>
              </a:rPr>
              <a:t>وظایف اصلی حلقه های میانی عمومی و تخصصی شهرستان ها چیست؟</a:t>
            </a:r>
            <a:endParaRPr lang="fa-IR" b="1" dirty="0">
              <a:latin typeface="Roboto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53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شناسایی مستعدین تشکیل گروه</a:t>
            </a:r>
          </a:p>
          <a:p>
            <a:pPr algn="r" rtl="1"/>
            <a:r>
              <a:rPr lang="fa-IR" dirty="0"/>
              <a:t>دغدغه مندسازی و توجیه</a:t>
            </a:r>
          </a:p>
          <a:p>
            <a:pPr algn="r" rtl="1"/>
            <a:r>
              <a:rPr lang="fa-IR" dirty="0"/>
              <a:t>تشکیل گروه</a:t>
            </a:r>
          </a:p>
          <a:p>
            <a:pPr algn="r" rtl="1"/>
            <a:r>
              <a:rPr lang="fa-IR" dirty="0"/>
              <a:t>توانمندسازی</a:t>
            </a:r>
          </a:p>
          <a:p>
            <a:pPr algn="r" rtl="1"/>
            <a:r>
              <a:rPr lang="fa-IR" dirty="0"/>
              <a:t>عملیات های خودجوش</a:t>
            </a:r>
          </a:p>
        </p:txBody>
      </p:sp>
    </p:spTree>
    <p:extLst>
      <p:ext uri="{BB962C8B-B14F-4D97-AF65-F5344CB8AC3E}">
        <p14:creationId xmlns:p14="http://schemas.microsoft.com/office/powerpoint/2010/main" val="3413508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8E53E-7979-4213-91DE-48576FFFA9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12" y="-349217"/>
            <a:ext cx="8882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6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3FB56-73D0-4C14-AEBF-33C0D4276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84" y="1016000"/>
            <a:ext cx="11764925" cy="4938939"/>
          </a:xfrm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endParaRPr lang="fa-IR" sz="2000" b="1" dirty="0">
              <a:solidFill>
                <a:schemeClr val="accent6">
                  <a:lumMod val="75000"/>
                </a:schemeClr>
              </a:solidFill>
              <a:latin typeface="IranNastaliq" panose="02020505000000020003" pitchFamily="18" charset="0"/>
              <a:cs typeface="B Titr" pitchFamily="2" charset="-78"/>
            </a:endParaRPr>
          </a:p>
          <a:p>
            <a:pPr marL="0" indent="0" algn="just" rtl="1">
              <a:lnSpc>
                <a:spcPct val="100000"/>
              </a:lnSpc>
              <a:buNone/>
            </a:pPr>
            <a:r>
              <a:rPr lang="fa-IR" sz="2000" b="1" dirty="0">
                <a:highlight>
                  <a:srgbClr val="FFFF00"/>
                </a:highlight>
                <a:cs typeface="B Mitra" panose="00000400000000000000" pitchFamily="2" charset="-78"/>
              </a:rPr>
              <a:t>پاسخ اولیه: </a:t>
            </a:r>
          </a:p>
          <a:p>
            <a:pPr marL="0" indent="0" algn="just" rtl="1">
              <a:lnSpc>
                <a:spcPct val="100000"/>
              </a:lnSpc>
              <a:buNone/>
            </a:pP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latin typeface="IranNastaliq" panose="02020505000000020003" pitchFamily="18" charset="0"/>
                <a:cs typeface="B Titr" pitchFamily="2" charset="-78"/>
              </a:rPr>
              <a:t>برنامه‌ریزی، پیگیری، بسترسازی و هدایت برای </a:t>
            </a:r>
            <a:r>
              <a:rPr lang="fa-IR" sz="1800" b="1" dirty="0">
                <a:solidFill>
                  <a:srgbClr val="FF0000"/>
                </a:solidFill>
                <a:latin typeface="IranNastaliq" panose="02020505000000020003" pitchFamily="18" charset="0"/>
                <a:cs typeface="B Titr" pitchFamily="2" charset="-78"/>
              </a:rPr>
              <a:t>خودسازمان‌دهی</a:t>
            </a:r>
            <a:r>
              <a:rPr lang="fa-IR" sz="1800" b="1" baseline="-25000" dirty="0">
                <a:solidFill>
                  <a:srgbClr val="FF0000"/>
                </a:solidFill>
                <a:latin typeface="IranNastaliq" panose="02020505000000020003" pitchFamily="18" charset="0"/>
                <a:cs typeface="B Titr" pitchFamily="2" charset="-78"/>
              </a:rPr>
              <a:t> </a:t>
            </a:r>
            <a:r>
              <a:rPr lang="fa-IR" sz="1800" b="1" dirty="0">
                <a:solidFill>
                  <a:srgbClr val="FF0000"/>
                </a:solidFill>
                <a:latin typeface="IranNastaliq" panose="02020505000000020003" pitchFamily="18" charset="0"/>
                <a:cs typeface="B Titr" pitchFamily="2" charset="-78"/>
              </a:rPr>
              <a:t>* و هم‌افزایی</a:t>
            </a:r>
            <a:r>
              <a:rPr lang="fa-IR" sz="1800" b="1" dirty="0">
                <a:solidFill>
                  <a:srgbClr val="00B050"/>
                </a:solidFill>
                <a:latin typeface="IranNastaliq" panose="02020505000000020003" pitchFamily="18" charset="0"/>
                <a:cs typeface="B Titr" pitchFamily="2" charset="-78"/>
              </a:rPr>
              <a:t> </a:t>
            </a: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latin typeface="IranNastaliq" panose="02020505000000020003" pitchFamily="18" charset="0"/>
                <a:cs typeface="B Titr" pitchFamily="2" charset="-78"/>
              </a:rPr>
              <a:t>نیروهای مردمی </a:t>
            </a:r>
            <a:r>
              <a:rPr lang="fa-IR" sz="1800" b="1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و</a:t>
            </a:r>
            <a:r>
              <a:rPr lang="fa-IR" sz="1800" b="1" dirty="0">
                <a:solidFill>
                  <a:srgbClr val="7030A0"/>
                </a:solidFill>
                <a:latin typeface="IranNastaliq" panose="02020505000000020003" pitchFamily="18" charset="0"/>
                <a:cs typeface="B Titr" pitchFamily="2" charset="-78"/>
              </a:rPr>
              <a:t> </a:t>
            </a:r>
            <a:r>
              <a:rPr lang="fa-IR" sz="1800" b="1" dirty="0">
                <a:solidFill>
                  <a:srgbClr val="C00000"/>
                </a:solidFill>
                <a:latin typeface="IranNastaliq" panose="02020505000000020003" pitchFamily="18" charset="0"/>
                <a:cs typeface="B Titr" pitchFamily="2" charset="-78"/>
              </a:rPr>
              <a:t>ورود گسترده و شبکه‌ای آن‌ها </a:t>
            </a:r>
            <a:r>
              <a:rPr lang="fa-IR" sz="1800" b="1" dirty="0">
                <a:solidFill>
                  <a:schemeClr val="accent6">
                    <a:lumMod val="75000"/>
                  </a:schemeClr>
                </a:solidFill>
                <a:latin typeface="IranNastaliq" panose="02020505000000020003" pitchFamily="18" charset="0"/>
                <a:cs typeface="B Titr" pitchFamily="2" charset="-78"/>
              </a:rPr>
              <a:t>به میدان افاده</a:t>
            </a:r>
            <a:r>
              <a:rPr lang="fa-IR" sz="1800" b="1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 و </a:t>
            </a:r>
            <a:r>
              <a:rPr lang="fa-IR" sz="1800" dirty="0">
                <a:solidFill>
                  <a:srgbClr val="FF0000"/>
                </a:solidFill>
                <a:latin typeface="IranNastaliq" panose="02020505000000020003" pitchFamily="18" charset="0"/>
                <a:cs typeface="B Titr" pitchFamily="2" charset="-78"/>
              </a:rPr>
              <a:t>ایجاد حرکت عمومی جامعه </a:t>
            </a:r>
            <a:r>
              <a:rPr lang="fa-IR" sz="1800" dirty="0">
                <a:solidFill>
                  <a:srgbClr val="00B0F0"/>
                </a:solidFill>
                <a:latin typeface="IranNastaliq" panose="02020505000000020003" pitchFamily="18" charset="0"/>
                <a:cs typeface="B Titr" pitchFamily="2" charset="-78"/>
              </a:rPr>
              <a:t>در راستای گسترش چتر گفتمان انقلاب اسلامی و حل مسائل فرهنگی و اجتماعی به منظور تحقق تمدن نوین اسلامی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1600" b="1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از طرق ذیل:</a:t>
            </a:r>
          </a:p>
          <a:p>
            <a:pPr marL="0" indent="0" algn="just" rtl="1">
              <a:lnSpc>
                <a:spcPct val="100000"/>
              </a:lnSpc>
              <a:buNone/>
            </a:pPr>
            <a:r>
              <a:rPr lang="fa-IR" sz="1400" dirty="0">
                <a:solidFill>
                  <a:srgbClr val="FF0000"/>
                </a:solidFill>
                <a:latin typeface="IranNastaliq" panose="02020505000000020003" pitchFamily="18" charset="0"/>
                <a:cs typeface="B Titr" pitchFamily="2" charset="-78"/>
              </a:rPr>
              <a:t>1.تبیین و اقناع</a:t>
            </a:r>
            <a:r>
              <a:rPr lang="fa-IR" sz="1400" baseline="-25000" dirty="0">
                <a:solidFill>
                  <a:srgbClr val="FF0000"/>
                </a:solidFill>
                <a:latin typeface="IranNastaliq" panose="02020505000000020003" pitchFamily="18" charset="0"/>
                <a:cs typeface="B Titr" pitchFamily="2" charset="-78"/>
              </a:rPr>
              <a:t>**</a:t>
            </a:r>
            <a:r>
              <a:rPr lang="fa-IR" sz="1400" dirty="0">
                <a:solidFill>
                  <a:srgbClr val="FF0000"/>
                </a:solidFill>
                <a:latin typeface="IranNastaliq" panose="02020505000000020003" pitchFamily="18" charset="0"/>
                <a:cs typeface="B Titr" pitchFamily="2" charset="-78"/>
              </a:rPr>
              <a:t> نخبگانی</a:t>
            </a:r>
            <a:r>
              <a:rPr lang="fa-IR" sz="1400" dirty="0">
                <a:solidFill>
                  <a:schemeClr val="accent4">
                    <a:lumMod val="75000"/>
                  </a:schemeClr>
                </a:solidFill>
                <a:latin typeface="IranNastaliq" panose="02020505000000020003" pitchFamily="18" charset="0"/>
                <a:cs typeface="B Titr" pitchFamily="2" charset="-78"/>
              </a:rPr>
              <a:t> </a:t>
            </a:r>
            <a:r>
              <a:rPr lang="fa-IR" sz="1400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در بین </a:t>
            </a:r>
            <a:r>
              <a:rPr lang="fa-IR" sz="1400" dirty="0">
                <a:solidFill>
                  <a:srgbClr val="00B050"/>
                </a:solidFill>
                <a:latin typeface="IranNastaliq" panose="02020505000000020003" pitchFamily="18" charset="0"/>
                <a:cs typeface="B Titr" pitchFamily="2" charset="-78"/>
              </a:rPr>
              <a:t>جریان‌های حلقه‌های میانی </a:t>
            </a:r>
            <a:r>
              <a:rPr lang="fa-IR" sz="1400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در سطوح ملّی، منطقه‌ای و محلّی برای</a:t>
            </a:r>
            <a:r>
              <a:rPr lang="fa-IR" sz="1400" dirty="0">
                <a:solidFill>
                  <a:srgbClr val="FF0000"/>
                </a:solidFill>
                <a:latin typeface="IranNastaliq" panose="02020505000000020003" pitchFamily="18" charset="0"/>
                <a:cs typeface="B Titr" pitchFamily="2" charset="-78"/>
              </a:rPr>
              <a:t> به میدان آوردن جوانان متعهد مستعدِ گروه‌سازی </a:t>
            </a:r>
            <a:r>
              <a:rPr lang="fa-IR" sz="1400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و </a:t>
            </a:r>
            <a:r>
              <a:rPr lang="fa-IR" sz="1400" dirty="0">
                <a:solidFill>
                  <a:srgbClr val="FF0000"/>
                </a:solidFill>
                <a:latin typeface="IranNastaliq" panose="02020505000000020003" pitchFamily="18" charset="0"/>
                <a:cs typeface="B Titr" pitchFamily="2" charset="-78"/>
              </a:rPr>
              <a:t>تبیین و اقناع اختصاصی گسترده</a:t>
            </a:r>
            <a:r>
              <a:rPr lang="fa-IR" sz="1400" dirty="0">
                <a:solidFill>
                  <a:srgbClr val="00B050"/>
                </a:solidFill>
                <a:latin typeface="IranNastaliq" panose="02020505000000020003" pitchFamily="18" charset="0"/>
                <a:cs typeface="B Titr" pitchFamily="2" charset="-78"/>
              </a:rPr>
              <a:t> توسط جریان‌های حلقه‌های میانی</a:t>
            </a:r>
            <a:r>
              <a:rPr lang="fa-IR" sz="1400" dirty="0">
                <a:solidFill>
                  <a:srgbClr val="0070C0"/>
                </a:solidFill>
                <a:latin typeface="IranNastaliq" panose="02020505000000020003" pitchFamily="18" charset="0"/>
                <a:cs typeface="B Titr" pitchFamily="2" charset="-78"/>
              </a:rPr>
              <a:t> برای محورشدن جوانان متعهد</a:t>
            </a:r>
            <a:r>
              <a:rPr lang="fa-IR" sz="1400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؛ 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1400" dirty="0">
                <a:solidFill>
                  <a:srgbClr val="FF0000"/>
                </a:solidFill>
                <a:latin typeface="IranNastaliq" panose="02020505000000020003" pitchFamily="18" charset="0"/>
                <a:cs typeface="B Titr" pitchFamily="2" charset="-78"/>
              </a:rPr>
              <a:t>2. ترویج گفتمان جبهه‌سازی </a:t>
            </a:r>
            <a:r>
              <a:rPr lang="fa-IR" sz="1400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برای تسریع و گسترش حرکت عمومی جامعه در بین عموم مردم، با انجام عملیات‌های هنری رسانه‌ای موثر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1400" dirty="0">
                <a:solidFill>
                  <a:srgbClr val="FF0000"/>
                </a:solidFill>
                <a:latin typeface="IranNastaliq" panose="02020505000000020003" pitchFamily="18" charset="0"/>
                <a:cs typeface="B Titr" pitchFamily="2" charset="-78"/>
              </a:rPr>
              <a:t>3. شناسایی و حفظ </a:t>
            </a:r>
            <a:r>
              <a:rPr lang="fa-IR" sz="1400" u="sng" dirty="0">
                <a:solidFill>
                  <a:srgbClr val="FF0000"/>
                </a:solidFill>
                <a:latin typeface="IranNastaliq" panose="02020505000000020003" pitchFamily="18" charset="0"/>
                <a:cs typeface="B Titr" pitchFamily="2" charset="-78"/>
              </a:rPr>
              <a:t>ظرفیت‌های موجود و ایجاد ظرفیت‌های جدید مردمی </a:t>
            </a:r>
            <a:r>
              <a:rPr lang="fa-IR" sz="1400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(کشف عناصر و مجموعه‌های مستعد و تشکیل و تکثیر گروه‌های خودجوش) و </a:t>
            </a:r>
            <a:r>
              <a:rPr lang="fa-IR" sz="1400" dirty="0">
                <a:solidFill>
                  <a:srgbClr val="FF0000"/>
                </a:solidFill>
                <a:latin typeface="IranNastaliq" panose="02020505000000020003" pitchFamily="18" charset="0"/>
                <a:cs typeface="B Titr" pitchFamily="2" charset="-78"/>
              </a:rPr>
              <a:t>تسهیل‌گری</a:t>
            </a:r>
            <a:r>
              <a:rPr lang="fa-IR" sz="1400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 برای </a:t>
            </a:r>
            <a:r>
              <a:rPr lang="fa-IR" sz="1400" dirty="0">
                <a:solidFill>
                  <a:schemeClr val="accent1">
                    <a:lumMod val="75000"/>
                  </a:schemeClr>
                </a:solidFill>
                <a:latin typeface="IranNastaliq" panose="02020505000000020003" pitchFamily="18" charset="0"/>
                <a:cs typeface="B Titr" pitchFamily="2" charset="-78"/>
              </a:rPr>
              <a:t>آموزش و</a:t>
            </a:r>
            <a:r>
              <a:rPr lang="fa-IR" sz="1400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 </a:t>
            </a:r>
            <a:r>
              <a:rPr lang="fa-IR" sz="1400" dirty="0">
                <a:solidFill>
                  <a:srgbClr val="0070C0"/>
                </a:solidFill>
                <a:latin typeface="IranNastaliq" panose="02020505000000020003" pitchFamily="18" charset="0"/>
                <a:cs typeface="B Titr" pitchFamily="2" charset="-78"/>
              </a:rPr>
              <a:t>توانمندسازی</a:t>
            </a:r>
            <a:r>
              <a:rPr lang="fa-IR" sz="1400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 و </a:t>
            </a:r>
            <a:r>
              <a:rPr lang="fa-IR" sz="1400" dirty="0">
                <a:solidFill>
                  <a:srgbClr val="00B0F0"/>
                </a:solidFill>
                <a:latin typeface="IranNastaliq" panose="02020505000000020003" pitchFamily="18" charset="0"/>
                <a:cs typeface="B Titr" pitchFamily="2" charset="-78"/>
              </a:rPr>
              <a:t>شبکه‌سازی موضوعی(تخصصی)  و موضعی(جغرافیایی) </a:t>
            </a:r>
            <a:r>
              <a:rPr lang="fa-IR" sz="1400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آن‌ها</a:t>
            </a:r>
            <a:r>
              <a:rPr lang="fa-IR" sz="1400" dirty="0">
                <a:solidFill>
                  <a:srgbClr val="00B050"/>
                </a:solidFill>
                <a:latin typeface="IranNastaliq" panose="02020505000000020003" pitchFamily="18" charset="0"/>
                <a:cs typeface="B Titr" pitchFamily="2" charset="-78"/>
              </a:rPr>
              <a:t> توسط جریان‌های حلقه‌های میانی در موضوعات و لایه‌های مختلف</a:t>
            </a:r>
            <a:r>
              <a:rPr lang="fa-IR" sz="1400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؛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1400" dirty="0">
                <a:solidFill>
                  <a:srgbClr val="FF0000"/>
                </a:solidFill>
                <a:latin typeface="IranNastaliq" panose="02020505000000020003" pitchFamily="18" charset="0"/>
                <a:cs typeface="B Titr" pitchFamily="2" charset="-78"/>
              </a:rPr>
              <a:t>4. هماهنگی و هدایت محتوایی و پشتیبانی حقوقی و زیرساختی از لایه‌های مختلف جبهه و صیانت از مرزهای آن </a:t>
            </a:r>
            <a:r>
              <a:rPr lang="fa-IR" sz="1400" dirty="0">
                <a:solidFill>
                  <a:srgbClr val="00B050"/>
                </a:solidFill>
                <a:latin typeface="IranNastaliq" panose="02020505000000020003" pitchFamily="18" charset="0"/>
                <a:cs typeface="B Titr" pitchFamily="2" charset="-78"/>
              </a:rPr>
              <a:t>توسط جریان‌های حلقه‌های میانی در موضوعات و لایه‌های مختلف</a:t>
            </a:r>
            <a:r>
              <a:rPr lang="en-US" sz="1400" dirty="0">
                <a:solidFill>
                  <a:srgbClr val="00B050"/>
                </a:solidFill>
                <a:latin typeface="IranNastaliq" panose="02020505000000020003" pitchFamily="18" charset="0"/>
                <a:cs typeface="B Titr" pitchFamily="2" charset="-78"/>
              </a:rPr>
              <a:t> </a:t>
            </a:r>
            <a:r>
              <a:rPr lang="fa-IR" sz="1400" dirty="0">
                <a:solidFill>
                  <a:srgbClr val="00B050"/>
                </a:solidFill>
                <a:latin typeface="IranNastaliq" panose="02020505000000020003" pitchFamily="18" charset="0"/>
                <a:cs typeface="B Titr" pitchFamily="2" charset="-78"/>
              </a:rPr>
              <a:t> </a:t>
            </a:r>
            <a:r>
              <a:rPr lang="fa-IR" sz="1400" dirty="0">
                <a:solidFill>
                  <a:srgbClr val="FF0000"/>
                </a:solidFill>
                <a:latin typeface="IranNastaliq" panose="02020505000000020003" pitchFamily="18" charset="0"/>
                <a:cs typeface="B Titr" pitchFamily="2" charset="-78"/>
              </a:rPr>
              <a:t>(نه تصدی و مالکیت)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1400" dirty="0">
                <a:solidFill>
                  <a:srgbClr val="FF0000"/>
                </a:solidFill>
                <a:latin typeface="IranNastaliq" panose="02020505000000020003" pitchFamily="18" charset="0"/>
                <a:cs typeface="B Titr" pitchFamily="2" charset="-78"/>
              </a:rPr>
              <a:t>5. بسترسازی و پیگیری انجام عملیات‌های آتش‌به‌اختیار</a:t>
            </a:r>
            <a:r>
              <a:rPr lang="fa-IR" sz="1400" baseline="-25000" dirty="0">
                <a:solidFill>
                  <a:srgbClr val="FF0000"/>
                </a:solidFill>
                <a:latin typeface="IranNastaliq" panose="02020505000000020003" pitchFamily="18" charset="0"/>
                <a:cs typeface="B Titr" pitchFamily="2" charset="-78"/>
              </a:rPr>
              <a:t> </a:t>
            </a:r>
            <a:r>
              <a:rPr lang="fa-IR" sz="1400" dirty="0">
                <a:solidFill>
                  <a:srgbClr val="FF0000"/>
                </a:solidFill>
                <a:latin typeface="IranNastaliq" panose="02020505000000020003" pitchFamily="18" charset="0"/>
                <a:cs typeface="B Titr" pitchFamily="2" charset="-78"/>
              </a:rPr>
              <a:t> توسط گروه‌های خودجوش، طراحی و هدایت عملیات‌های مشترک و هماهنگ شبکه‌ای در موضوعات و سطوح مختلف </a:t>
            </a:r>
            <a:r>
              <a:rPr lang="fa-IR" sz="1400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با تاکید بر به‌میدان‌آوردن حداکثری مردم در میدان افاده </a:t>
            </a:r>
            <a:r>
              <a:rPr lang="fa-IR" sz="1400" dirty="0">
                <a:solidFill>
                  <a:srgbClr val="00B050"/>
                </a:solidFill>
                <a:latin typeface="IranNastaliq" panose="02020505000000020003" pitchFamily="18" charset="0"/>
                <a:cs typeface="B Titr" pitchFamily="2" charset="-78"/>
              </a:rPr>
              <a:t>توسط عناصر، گروه‌ها، مجموعه‌ها و شبکه‌های موضوعی(تخصصی) و موضعی(جغرافیایی)</a:t>
            </a:r>
            <a:r>
              <a:rPr lang="fa-IR" sz="1400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 که</a:t>
            </a:r>
            <a:r>
              <a:rPr lang="fa-IR" sz="1400" dirty="0">
                <a:solidFill>
                  <a:srgbClr val="00B050"/>
                </a:solidFill>
                <a:latin typeface="IranNastaliq" panose="02020505000000020003" pitchFamily="18" charset="0"/>
                <a:cs typeface="B Titr" pitchFamily="2" charset="-78"/>
              </a:rPr>
              <a:t> </a:t>
            </a:r>
            <a:r>
              <a:rPr lang="fa-IR" sz="1800" b="1" u="sng" dirty="0">
                <a:solidFill>
                  <a:srgbClr val="FF0000"/>
                </a:solidFill>
                <a:latin typeface="IranNastaliq" panose="02020505000000020003" pitchFamily="18" charset="0"/>
                <a:cs typeface="B Titr" pitchFamily="2" charset="-78"/>
              </a:rPr>
              <a:t>ساخت اصلی جبهه </a:t>
            </a:r>
            <a:r>
              <a:rPr lang="fa-IR" sz="1400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را تشکیل می‌دهد؛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1100" b="1" dirty="0">
                <a:solidFill>
                  <a:schemeClr val="accent2">
                    <a:lumMod val="75000"/>
                  </a:schemeClr>
                </a:solidFill>
                <a:latin typeface="IranNastaliq" panose="02020505000000020003" pitchFamily="18" charset="0"/>
                <a:cs typeface="B Titr" pitchFamily="2" charset="-78"/>
              </a:rPr>
              <a:t>*کشف عناصر و شکل‌گیری و نقش‌یابی گروه‌های خودجوش مردمی و کمک به شبکه‌شدن آن‌ها؛ </a:t>
            </a:r>
            <a:r>
              <a:rPr lang="fa-IR" sz="1100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**</a:t>
            </a:r>
            <a:r>
              <a:rPr lang="fa-IR" sz="1100" dirty="0">
                <a:solidFill>
                  <a:schemeClr val="accent2">
                    <a:lumMod val="75000"/>
                  </a:schemeClr>
                </a:solidFill>
                <a:latin typeface="IranNastaliq" panose="02020505000000020003" pitchFamily="18" charset="0"/>
                <a:cs typeface="B Titr" pitchFamily="2" charset="-78"/>
              </a:rPr>
              <a:t>ایجاد انگیزه و حس اضطرار </a:t>
            </a:r>
            <a:r>
              <a:rPr lang="fa-IR" sz="1100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و همچنین</a:t>
            </a:r>
            <a:r>
              <a:rPr lang="fa-IR" sz="1100" dirty="0">
                <a:solidFill>
                  <a:srgbClr val="FF0000"/>
                </a:solidFill>
                <a:latin typeface="IranNastaliq" panose="02020505000000020003" pitchFamily="18" charset="0"/>
                <a:cs typeface="B Titr" pitchFamily="2" charset="-78"/>
              </a:rPr>
              <a:t> تدقیق جهت‌گیری‌ها</a:t>
            </a:r>
            <a:r>
              <a:rPr lang="fa-IR" sz="1100" dirty="0">
                <a:solidFill>
                  <a:schemeClr val="tx1"/>
                </a:solidFill>
                <a:latin typeface="IranNastaliq" panose="02020505000000020003" pitchFamily="18" charset="0"/>
                <a:cs typeface="B Titr" pitchFamily="2" charset="-78"/>
              </a:rPr>
              <a:t>، </a:t>
            </a:r>
            <a:r>
              <a:rPr lang="fa-IR" sz="1100" dirty="0">
                <a:solidFill>
                  <a:schemeClr val="accent4">
                    <a:lumMod val="75000"/>
                  </a:schemeClr>
                </a:solidFill>
                <a:latin typeface="IranNastaliq" panose="02020505000000020003" pitchFamily="18" charset="0"/>
                <a:cs typeface="B Titr" pitchFamily="2" charset="-78"/>
              </a:rPr>
              <a:t>با تاکید بر تبیین و اقناع چهره به چهره</a:t>
            </a:r>
            <a:endParaRPr lang="fa-IR" sz="1100" dirty="0">
              <a:solidFill>
                <a:schemeClr val="tx1"/>
              </a:solidFill>
              <a:latin typeface="IranNastaliq" panose="02020505000000020003" pitchFamily="18" charset="0"/>
              <a:cs typeface="B Titr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492701-156D-4B20-BFAB-E4BF3F6FE276}"/>
              </a:ext>
            </a:extLst>
          </p:cNvPr>
          <p:cNvSpPr txBox="1">
            <a:spLocks/>
          </p:cNvSpPr>
          <p:nvPr/>
        </p:nvSpPr>
        <p:spPr>
          <a:xfrm>
            <a:off x="223284" y="122493"/>
            <a:ext cx="11841716" cy="780567"/>
          </a:xfrm>
          <a:prstGeom prst="flowChartAlternateProcess">
            <a:avLst/>
          </a:prstGeom>
          <a:ln w="57150" cap="flat" cmpd="sng" algn="ctr">
            <a:solidFill>
              <a:srgbClr val="00B05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dirty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سوال اول: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تعريف جبهه‌سازي مردمی </a:t>
            </a:r>
            <a:r>
              <a:rPr lang="fa-IR" b="1" dirty="0">
                <a:cs typeface="B Mitra" panose="00000400000000000000" pitchFamily="2" charset="-78"/>
              </a:rPr>
              <a:t>در جنگ نرم چيست؟(حذف)</a:t>
            </a:r>
            <a:endParaRPr lang="fa-IR" b="1" dirty="0">
              <a:highlight>
                <a:srgbClr val="FFFF00"/>
              </a:highligh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588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105D-9D45-48FF-A1E6-3E0805A8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Low" rtl="1"/>
            <a:r>
              <a:rPr kumimoji="0" lang="fa-IR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B Titr" panose="00000700000000000000" pitchFamily="2" charset="-78"/>
              </a:rPr>
              <a:t>سوال دوم:</a:t>
            </a:r>
            <a:endParaRPr lang="en-US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3FB56-73D0-4C14-AEBF-33C0D4276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018"/>
            <a:ext cx="10515600" cy="4364992"/>
          </a:xfrm>
          <a:prstGeom prst="flowChartAlternateProcess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4000" b="1" dirty="0">
                <a:latin typeface="Roboto"/>
                <a:cs typeface="B Mitra" panose="00000400000000000000" pitchFamily="2" charset="-78"/>
              </a:rPr>
              <a:t>تفاوت</a:t>
            </a:r>
            <a:r>
              <a:rPr lang="fa-IR" sz="4000" b="1" dirty="0">
                <a:solidFill>
                  <a:srgbClr val="FF0000"/>
                </a:solidFill>
                <a:latin typeface="Roboto"/>
                <a:cs typeface="B Mitra" panose="00000400000000000000" pitchFamily="2" charset="-78"/>
              </a:rPr>
              <a:t> </a:t>
            </a:r>
            <a:r>
              <a:rPr lang="fa-IR" sz="4000" b="1" dirty="0">
                <a:solidFill>
                  <a:srgbClr val="0070C0"/>
                </a:solidFill>
                <a:latin typeface="Roboto"/>
                <a:cs typeface="B Mitra" panose="00000400000000000000" pitchFamily="2" charset="-78"/>
              </a:rPr>
              <a:t>مسیر طی‌شده جبهه‌سازی(مقطع اول) </a:t>
            </a:r>
            <a:r>
              <a:rPr lang="fa-IR" sz="4000" b="1" dirty="0">
                <a:latin typeface="Roboto"/>
                <a:cs typeface="B Mitra" panose="00000400000000000000" pitchFamily="2" charset="-78"/>
              </a:rPr>
              <a:t>و</a:t>
            </a:r>
            <a:r>
              <a:rPr lang="fa-IR" sz="4000" b="1" dirty="0">
                <a:solidFill>
                  <a:srgbClr val="FF0000"/>
                </a:solidFill>
                <a:latin typeface="Roboto"/>
                <a:cs typeface="B Mitra" panose="00000400000000000000" pitchFamily="2" charset="-78"/>
              </a:rPr>
              <a:t> </a:t>
            </a:r>
            <a:r>
              <a:rPr lang="fa-IR" sz="4000" b="1" dirty="0">
                <a:solidFill>
                  <a:srgbClr val="00B050"/>
                </a:solidFill>
                <a:latin typeface="Roboto"/>
                <a:cs typeface="B Mitra" panose="00000400000000000000" pitchFamily="2" charset="-78"/>
              </a:rPr>
              <a:t>مسیر پیش روی آن(مقطع دوم) </a:t>
            </a:r>
            <a:r>
              <a:rPr lang="fa-IR" sz="4000" b="1" dirty="0">
                <a:latin typeface="Roboto"/>
                <a:cs typeface="B Mitra" panose="00000400000000000000" pitchFamily="2" charset="-78"/>
              </a:rPr>
              <a:t>چیست؟(حذف)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>
                <a:latin typeface="Roboto"/>
                <a:cs typeface="B Mitra" panose="00000400000000000000" pitchFamily="2" charset="-78"/>
              </a:rPr>
              <a:t>توضیح: اقدامات انجام‌شده در مقطع اول مقدمه ضروری برای مقطع دوم بوده است؛ مجموع اقدامات مقاطع اول و دوم، امر جبهه‌سازی را کامل می‌کند.</a:t>
            </a:r>
          </a:p>
        </p:txBody>
      </p:sp>
    </p:spTree>
    <p:extLst>
      <p:ext uri="{BB962C8B-B14F-4D97-AF65-F5344CB8AC3E}">
        <p14:creationId xmlns:p14="http://schemas.microsoft.com/office/powerpoint/2010/main" val="26631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0108736-366E-4F9B-9B42-8712F12C8B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366273"/>
              </p:ext>
            </p:extLst>
          </p:nvPr>
        </p:nvGraphicFramePr>
        <p:xfrm>
          <a:off x="134816" y="90729"/>
          <a:ext cx="11922367" cy="7003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1598">
                  <a:extLst>
                    <a:ext uri="{9D8B030D-6E8A-4147-A177-3AD203B41FA5}">
                      <a16:colId xmlns:a16="http://schemas.microsoft.com/office/drawing/2014/main" val="22445829"/>
                    </a:ext>
                  </a:extLst>
                </a:gridCol>
                <a:gridCol w="4513521">
                  <a:extLst>
                    <a:ext uri="{9D8B030D-6E8A-4147-A177-3AD203B41FA5}">
                      <a16:colId xmlns:a16="http://schemas.microsoft.com/office/drawing/2014/main" val="283790374"/>
                    </a:ext>
                  </a:extLst>
                </a:gridCol>
                <a:gridCol w="2477248">
                  <a:extLst>
                    <a:ext uri="{9D8B030D-6E8A-4147-A177-3AD203B41FA5}">
                      <a16:colId xmlns:a16="http://schemas.microsoft.com/office/drawing/2014/main" val="2796229200"/>
                    </a:ext>
                  </a:extLst>
                </a:gridCol>
              </a:tblGrid>
              <a:tr h="40723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cs typeface="B Mitra" panose="00000400000000000000" pitchFamily="2" charset="-78"/>
                        </a:rPr>
                        <a:t>مقطع دوم</a:t>
                      </a:r>
                      <a:endParaRPr lang="en-US" sz="1900" b="1" dirty="0">
                        <a:cs typeface="B Mitra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cs typeface="B Mitra" panose="00000400000000000000" pitchFamily="2" charset="-78"/>
                        </a:rPr>
                        <a:t>مقطع اول</a:t>
                      </a:r>
                      <a:endParaRPr lang="en-US" sz="1900" b="1" dirty="0">
                        <a:cs typeface="B Mitra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کلیات جبهه‌سازی</a:t>
                      </a:r>
                      <a:endParaRPr lang="en-US" sz="2000" b="1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005707"/>
                  </a:ext>
                </a:extLst>
              </a:tr>
              <a:tr h="39052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rgbClr val="008000"/>
                          </a:solidFill>
                          <a:cs typeface="B Mitra" panose="00000400000000000000" pitchFamily="2" charset="-78"/>
                        </a:rPr>
                        <a:t>از 99 تا 1409</a:t>
                      </a:r>
                      <a:endParaRPr lang="en-US" sz="1900" b="1" dirty="0">
                        <a:solidFill>
                          <a:srgbClr val="008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rgbClr val="7030A0"/>
                          </a:solidFill>
                          <a:cs typeface="B Mitra" panose="00000400000000000000" pitchFamily="2" charset="-78"/>
                        </a:rPr>
                        <a:t>از سال 88 تا 98</a:t>
                      </a:r>
                      <a:endParaRPr lang="en-US" sz="1900" b="1" dirty="0">
                        <a:solidFill>
                          <a:srgbClr val="7030A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chemeClr val="bg1"/>
                          </a:solidFill>
                          <a:cs typeface="B Mitra" panose="00000400000000000000" pitchFamily="2" charset="-78"/>
                        </a:rPr>
                        <a:t>برهه زمانی</a:t>
                      </a:r>
                      <a:endParaRPr lang="en-US" sz="1900" b="1" dirty="0">
                        <a:solidFill>
                          <a:schemeClr val="bg1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730476"/>
                  </a:ext>
                </a:extLst>
              </a:tr>
              <a:tr h="60223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700" b="1" dirty="0">
                          <a:solidFill>
                            <a:srgbClr val="008000"/>
                          </a:solidFill>
                          <a:cs typeface="B Mitra" panose="00000400000000000000" pitchFamily="2" charset="-78"/>
                        </a:rPr>
                        <a:t>گروه‌سازی و شبکه‌سازی عموم مردم با محوریت جوانان متعهد</a:t>
                      </a:r>
                      <a:endParaRPr lang="en-US" sz="1700" b="1" dirty="0">
                        <a:solidFill>
                          <a:srgbClr val="008000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rgbClr val="7030A0"/>
                          </a:solidFill>
                          <a:cs typeface="B Mitra" panose="00000400000000000000" pitchFamily="2" charset="-78"/>
                        </a:rPr>
                        <a:t>شبکه‌سازی عناصر و موسسات تخصصی موجود</a:t>
                      </a:r>
                      <a:endParaRPr lang="en-US" sz="1900" b="1" dirty="0">
                        <a:solidFill>
                          <a:srgbClr val="7030A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chemeClr val="bg1"/>
                          </a:solidFill>
                          <a:cs typeface="B Mitra" panose="00000400000000000000" pitchFamily="2" charset="-78"/>
                        </a:rPr>
                        <a:t>هدف اصلی و مخاطب اصلی</a:t>
                      </a:r>
                      <a:endParaRPr lang="en-US" sz="1900" b="1" dirty="0">
                        <a:solidFill>
                          <a:schemeClr val="bg1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781246"/>
                  </a:ext>
                </a:extLst>
              </a:tr>
              <a:tr h="39052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rgbClr val="008000"/>
                          </a:solidFill>
                          <a:cs typeface="B Mitra" panose="00000400000000000000" pitchFamily="2" charset="-78"/>
                        </a:rPr>
                        <a:t>محلات و شهرستان</a:t>
                      </a:r>
                      <a:endParaRPr lang="en-US" sz="1900" b="1" dirty="0">
                        <a:solidFill>
                          <a:srgbClr val="008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rgbClr val="7030A0"/>
                          </a:solidFill>
                          <a:cs typeface="B Mitra" panose="00000400000000000000" pitchFamily="2" charset="-78"/>
                        </a:rPr>
                        <a:t>ملی و استانی</a:t>
                      </a:r>
                      <a:endParaRPr lang="en-US" sz="1900" b="1" dirty="0">
                        <a:solidFill>
                          <a:srgbClr val="7030A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chemeClr val="bg1"/>
                          </a:solidFill>
                          <a:cs typeface="B Mitra" panose="00000400000000000000" pitchFamily="2" charset="-78"/>
                        </a:rPr>
                        <a:t>تمرکز جغرافیایی</a:t>
                      </a:r>
                      <a:endParaRPr lang="en-US" sz="1900" b="1" dirty="0">
                        <a:solidFill>
                          <a:schemeClr val="bg1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618285"/>
                  </a:ext>
                </a:extLst>
              </a:tr>
              <a:tr h="73697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rgbClr val="008000"/>
                          </a:solidFill>
                          <a:cs typeface="B Mitra" panose="00000400000000000000" pitchFamily="2" charset="-78"/>
                        </a:rPr>
                        <a:t>جریان‌های حلقه‌های میانی شهرستان‌ها مرتبط با خاتم و برنامه‌های ملی</a:t>
                      </a:r>
                      <a:endParaRPr lang="en-US" sz="1900" b="1" dirty="0">
                        <a:solidFill>
                          <a:srgbClr val="008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rgbClr val="7030A0"/>
                          </a:solidFill>
                          <a:cs typeface="B Mitra" panose="00000400000000000000" pitchFamily="2" charset="-78"/>
                        </a:rPr>
                        <a:t>موسسات مرتبط با مجامع تخصصی خاتم</a:t>
                      </a:r>
                      <a:endParaRPr lang="en-US" sz="1900" b="1" dirty="0">
                        <a:solidFill>
                          <a:srgbClr val="7030A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chemeClr val="bg1"/>
                          </a:solidFill>
                          <a:cs typeface="B Mitra" panose="00000400000000000000" pitchFamily="2" charset="-78"/>
                        </a:rPr>
                        <a:t>مهترین رکن فرآیند </a:t>
                      </a:r>
                      <a:endParaRPr lang="en-US" sz="1900" b="1" dirty="0">
                        <a:solidFill>
                          <a:schemeClr val="bg1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185333"/>
                  </a:ext>
                </a:extLst>
              </a:tr>
              <a:tr h="73697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rgbClr val="008000"/>
                          </a:solidFill>
                          <a:cs typeface="B Mitra" panose="00000400000000000000" pitchFamily="2" charset="-78"/>
                        </a:rPr>
                        <a:t>انتخاب رابطین عمومی شهرستان‌ها و رابطین موضوعی توسط مجمع یا برنامه ملی در سطح شهرستان‌ها</a:t>
                      </a:r>
                      <a:endParaRPr lang="en-US" sz="1900" b="1" dirty="0">
                        <a:solidFill>
                          <a:srgbClr val="008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rgbClr val="7030A0"/>
                          </a:solidFill>
                          <a:cs typeface="B Mitra" panose="00000400000000000000" pitchFamily="2" charset="-78"/>
                        </a:rPr>
                        <a:t>انتخاب دبیران استانی و مسئولین مجامع تخصصی</a:t>
                      </a:r>
                      <a:endParaRPr lang="en-US" sz="1900" b="1" dirty="0">
                        <a:solidFill>
                          <a:srgbClr val="7030A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chemeClr val="bg1"/>
                          </a:solidFill>
                          <a:cs typeface="B Mitra" panose="00000400000000000000" pitchFamily="2" charset="-78"/>
                        </a:rPr>
                        <a:t>مهمترین مرحله فرآیند</a:t>
                      </a:r>
                      <a:endParaRPr lang="en-US" sz="1900" b="1" dirty="0">
                        <a:solidFill>
                          <a:schemeClr val="bg1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38563"/>
                  </a:ext>
                </a:extLst>
              </a:tr>
              <a:tr h="73697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rgbClr val="008000"/>
                          </a:solidFill>
                          <a:cs typeface="B Mitra" panose="00000400000000000000" pitchFamily="2" charset="-78"/>
                        </a:rPr>
                        <a:t>تمرکز بر ظرفیت‌سازی</a:t>
                      </a:r>
                      <a:endParaRPr lang="en-US" sz="1900" b="1" dirty="0">
                        <a:solidFill>
                          <a:srgbClr val="008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rgbClr val="7030A0"/>
                          </a:solidFill>
                          <a:cs typeface="B Mitra" panose="00000400000000000000" pitchFamily="2" charset="-78"/>
                        </a:rPr>
                        <a:t>تمرکز بر ظرفیت‌یابی</a:t>
                      </a:r>
                      <a:endParaRPr lang="en-US" sz="1900" b="1" dirty="0">
                        <a:solidFill>
                          <a:srgbClr val="7030A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chemeClr val="bg1"/>
                          </a:solidFill>
                          <a:cs typeface="B Mitra" panose="00000400000000000000" pitchFamily="2" charset="-78"/>
                        </a:rPr>
                        <a:t>اولویت ظرفیت‌یابی یا ظرفیت‌سازی</a:t>
                      </a:r>
                      <a:endParaRPr lang="en-US" sz="1900" b="1" dirty="0">
                        <a:solidFill>
                          <a:schemeClr val="bg1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83405"/>
                  </a:ext>
                </a:extLst>
              </a:tr>
              <a:tr h="39052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rgbClr val="008000"/>
                          </a:solidFill>
                          <a:cs typeface="B Mitra" panose="00000400000000000000" pitchFamily="2" charset="-78"/>
                        </a:rPr>
                        <a:t>حداقل 4 میلیون نفر در 5 سال اول</a:t>
                      </a:r>
                      <a:endParaRPr lang="en-US" sz="1900" b="1" dirty="0">
                        <a:solidFill>
                          <a:srgbClr val="008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rgbClr val="7030A0"/>
                          </a:solidFill>
                          <a:cs typeface="B Mitra" panose="00000400000000000000" pitchFamily="2" charset="-78"/>
                        </a:rPr>
                        <a:t>اکتفا به ظرفیت‌های موجود (حداکثر300 هزار نفر)</a:t>
                      </a:r>
                      <a:endParaRPr lang="en-US" sz="1900" b="1" dirty="0">
                        <a:solidFill>
                          <a:srgbClr val="7030A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chemeClr val="bg1"/>
                          </a:solidFill>
                          <a:cs typeface="B Mitra" panose="00000400000000000000" pitchFamily="2" charset="-78"/>
                        </a:rPr>
                        <a:t>چشم‌انداز کمی</a:t>
                      </a:r>
                      <a:endParaRPr lang="en-US" sz="1900" b="1" dirty="0">
                        <a:solidFill>
                          <a:schemeClr val="bg1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252716"/>
                  </a:ext>
                </a:extLst>
              </a:tr>
              <a:tr h="108343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rgbClr val="008000"/>
                          </a:solidFill>
                          <a:cs typeface="B Mitra" panose="00000400000000000000" pitchFamily="2" charset="-78"/>
                        </a:rPr>
                        <a:t>موضوعات فرهنگی و اجتماعی‌ای که ظرفیت بیشتری از مردم امکان استفاده و افاده در آن را داشته باشند.(غلبه توزیع‌محوری و حل مسئله)</a:t>
                      </a:r>
                      <a:endParaRPr lang="en-US" sz="1900" b="1" dirty="0">
                        <a:solidFill>
                          <a:srgbClr val="008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rgbClr val="7030A0"/>
                          </a:solidFill>
                          <a:cs typeface="B Mitra" panose="00000400000000000000" pitchFamily="2" charset="-78"/>
                        </a:rPr>
                        <a:t>موضوعات فرهنگی‌ای که عناصر و موسسات تخصصی در آن ظرفیت بیشتری داشته اند (غلبه تولیدمحوری)</a:t>
                      </a:r>
                      <a:endParaRPr lang="en-US" sz="1900" b="1" dirty="0">
                        <a:solidFill>
                          <a:srgbClr val="7030A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900" b="1" dirty="0">
                          <a:solidFill>
                            <a:schemeClr val="bg1"/>
                          </a:solidFill>
                          <a:cs typeface="B Mitra" panose="00000400000000000000" pitchFamily="2" charset="-78"/>
                        </a:rPr>
                        <a:t>موضوعات اولویت‌دار</a:t>
                      </a:r>
                      <a:endParaRPr lang="en-US" sz="1900" b="1" dirty="0">
                        <a:solidFill>
                          <a:schemeClr val="bg1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524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3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FE7A5-43F8-476B-B576-1284BA05B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9" y="920749"/>
            <a:ext cx="12046196" cy="5606571"/>
          </a:xfrm>
        </p:spPr>
        <p:txBody>
          <a:bodyPr anchor="ctr"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2000" b="1" dirty="0">
                <a:highlight>
                  <a:srgbClr val="FFFF00"/>
                </a:highlight>
                <a:cs typeface="B Mitra" panose="00000400000000000000" pitchFamily="2" charset="-78"/>
              </a:rPr>
              <a:t>پاسخ اولیه: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7030A0"/>
                </a:solidFill>
                <a:cs typeface="B Mitra" panose="00000400000000000000" pitchFamily="2" charset="-78"/>
              </a:rPr>
              <a:t>علی رغم پیش‌فرض قراردادن بیان مقام معظم رهبری مبنی بر ضرورت حضور 8 میلیون جوان فعال در میدان افاده</a:t>
            </a:r>
            <a:r>
              <a:rPr lang="fa-IR" sz="2000" b="1" dirty="0">
                <a:solidFill>
                  <a:schemeClr val="accent1"/>
                </a:solidFill>
                <a:cs typeface="B Mitra" panose="00000400000000000000" pitchFamily="2" charset="-78"/>
              </a:rPr>
              <a:t> </a:t>
            </a:r>
            <a:r>
              <a:rPr lang="fa-IR" sz="2000" b="1" dirty="0">
                <a:solidFill>
                  <a:srgbClr val="00B050"/>
                </a:solidFill>
                <a:cs typeface="B Mitra" panose="00000400000000000000" pitchFamily="2" charset="-78"/>
              </a:rPr>
              <a:t>(10 درصد جمعیت کل)</a:t>
            </a:r>
            <a:r>
              <a:rPr lang="fa-IR" sz="2000" b="1" dirty="0">
                <a:solidFill>
                  <a:srgbClr val="7030A0"/>
                </a:solidFill>
                <a:cs typeface="B Mitra" panose="00000400000000000000" pitchFamily="2" charset="-78"/>
              </a:rPr>
              <a:t>،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2000" b="1" dirty="0">
                <a:cs typeface="B Mitra" panose="00000400000000000000" pitchFamily="2" charset="-78"/>
              </a:rPr>
              <a:t>با توجه به برآورد میدانی قرارگاه، هدفگذاری کمی 5 ساله در تمامی عرصه‌های فرهنگی و اجتماعی، </a:t>
            </a: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حداقل 4 میلیون نفر </a:t>
            </a:r>
            <a:r>
              <a:rPr lang="fa-IR" sz="1800" b="1" dirty="0">
                <a:cs typeface="B Mitra" panose="00000400000000000000" pitchFamily="2" charset="-78"/>
              </a:rPr>
              <a:t>(معادل 5% جمعیت کل)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در قالب 800 هزار گروه کوچک </a:t>
            </a:r>
            <a:r>
              <a:rPr lang="fa-IR" sz="2000" b="1" dirty="0">
                <a:cs typeface="B Mitra" panose="00000400000000000000" pitchFamily="2" charset="-78"/>
              </a:rPr>
              <a:t>(حدوداً 5 نفره)</a:t>
            </a: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000" b="1" dirty="0">
                <a:cs typeface="B Mitra" panose="00000400000000000000" pitchFamily="2" charset="-78"/>
              </a:rPr>
              <a:t>باید سازماندهی‌شده باشند؛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FF0000"/>
                </a:solidFill>
                <a:highlight>
                  <a:srgbClr val="FFFF00"/>
                </a:highlight>
                <a:cs typeface="B Mitra" panose="00000400000000000000" pitchFamily="2" charset="-78"/>
              </a:rPr>
              <a:t>به عبارت دیگر، در یک محدوده 10 هزار نفری(مانند یک محله)، اگر  5% مردم در میدان افاده، باشند،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FF0000"/>
                </a:solidFill>
                <a:highlight>
                  <a:srgbClr val="FFFF00"/>
                </a:highlight>
                <a:cs typeface="B Mitra" panose="00000400000000000000" pitchFamily="2" charset="-78"/>
              </a:rPr>
              <a:t>می‌شود500 نفر (در قالب 100 گروه کوچک)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208DEF-EA83-4EAC-B794-2C08DB96E527}"/>
              </a:ext>
            </a:extLst>
          </p:cNvPr>
          <p:cNvSpPr txBox="1">
            <a:spLocks/>
          </p:cNvSpPr>
          <p:nvPr/>
        </p:nvSpPr>
        <p:spPr>
          <a:xfrm>
            <a:off x="202035" y="120548"/>
            <a:ext cx="11841716" cy="790774"/>
          </a:xfrm>
          <a:prstGeom prst="flowChartAlternateProcess">
            <a:avLst/>
          </a:prstGeom>
          <a:ln w="57150" cap="flat" cmpd="sng" algn="ctr">
            <a:solidFill>
              <a:srgbClr val="00B05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dirty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سوال سوم: 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تصوير مطلوب از جبهه‌سازي</a:t>
            </a:r>
            <a:r>
              <a:rPr lang="fa-IR" sz="3200" b="1" dirty="0">
                <a:cs typeface="B Mitra" panose="00000400000000000000" pitchFamily="2" charset="-78"/>
              </a:rPr>
              <a:t>(از نظر کمی)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3200" b="1" dirty="0">
                <a:cs typeface="B Mitra" panose="00000400000000000000" pitchFamily="2" charset="-78"/>
              </a:rPr>
              <a:t>در سطوح مختلف چيست؟( اسلایدهای اول نباشد)</a:t>
            </a:r>
            <a:endParaRPr lang="fa-IR" b="1" dirty="0">
              <a:highlight>
                <a:srgbClr val="FFFF00"/>
              </a:highligh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981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3FB56-73D0-4C14-AEBF-33C0D4276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61" y="958204"/>
            <a:ext cx="11637398" cy="4309178"/>
          </a:xfrm>
          <a:noFill/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>
                <a:highlight>
                  <a:srgbClr val="FFFF00"/>
                </a:highlight>
                <a:cs typeface="B Mitra" panose="00000400000000000000" pitchFamily="2" charset="-78"/>
              </a:rPr>
              <a:t>پاسخ اولیه: 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>
                <a:solidFill>
                  <a:schemeClr val="tx1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از آنجا كه</a:t>
            </a:r>
            <a:r>
              <a:rPr lang="fa-IR" sz="2400" b="1" dirty="0">
                <a:solidFill>
                  <a:srgbClr val="7030A0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 </a:t>
            </a:r>
            <a:r>
              <a:rPr lang="fa-IR" sz="2400" b="1" dirty="0">
                <a:solidFill>
                  <a:srgbClr val="00B050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هدف اصلي جنگ نرم اثرگذاري بر ارزش‌ها، نگرش‌ها و رفتار مخاطبين است</a:t>
            </a:r>
            <a:r>
              <a:rPr lang="fa-IR" sz="2400" b="1" dirty="0">
                <a:solidFill>
                  <a:schemeClr val="tx1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، بنابراين </a:t>
            </a:r>
            <a:r>
              <a:rPr lang="fa-IR" sz="2400" b="1" dirty="0">
                <a:solidFill>
                  <a:srgbClr val="FF0000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جبهه‌سازي ‌بايد ابتدا در </a:t>
            </a:r>
            <a:r>
              <a:rPr lang="fa-IR" sz="2400" b="1" dirty="0">
                <a:solidFill>
                  <a:srgbClr val="C00000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اجتماعات کوچک‌تر(مانند محله) </a:t>
            </a:r>
            <a:r>
              <a:rPr lang="fa-IR" sz="2400" b="1" dirty="0">
                <a:solidFill>
                  <a:srgbClr val="FF0000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صورت گيرد كه مردم شناخت بیشتر، و </a:t>
            </a:r>
            <a:r>
              <a:rPr lang="fa-IR" sz="2400" b="1" dirty="0">
                <a:solidFill>
                  <a:srgbClr val="00B050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اثرپذيري و اثرگذاري بیشتری بر یکدیگر </a:t>
            </a:r>
            <a:r>
              <a:rPr lang="fa-IR" sz="2400" b="1" dirty="0">
                <a:solidFill>
                  <a:schemeClr val="tx1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داشته باشند.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>
                <a:solidFill>
                  <a:schemeClr val="tx1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بر همين اساس </a:t>
            </a:r>
            <a:r>
              <a:rPr lang="fa-IR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Mitra" panose="00000400000000000000" pitchFamily="2" charset="-78"/>
              </a:rPr>
              <a:t>اولویت فعلی قرارگاه</a:t>
            </a:r>
            <a:r>
              <a:rPr lang="fa-IR" sz="2400" b="1" dirty="0">
                <a:solidFill>
                  <a:schemeClr val="tx1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گروه‌سازي‌هاي مردمي</a:t>
            </a:r>
            <a:r>
              <a:rPr lang="fa-IR" sz="2400" b="1" dirty="0">
                <a:solidFill>
                  <a:schemeClr val="tx1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، </a:t>
            </a:r>
            <a:r>
              <a:rPr lang="fa-IR" sz="2400" b="1" dirty="0">
                <a:solidFill>
                  <a:srgbClr val="FF0000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در سطح یک محله </a:t>
            </a:r>
            <a:r>
              <a:rPr lang="fa-IR" sz="2400" b="1" dirty="0">
                <a:solidFill>
                  <a:schemeClr val="tx1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و يا یک </a:t>
            </a:r>
            <a:r>
              <a:rPr lang="fa-IR" sz="2400" b="1" dirty="0">
                <a:solidFill>
                  <a:srgbClr val="00B0F0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طایفه</a:t>
            </a:r>
            <a:r>
              <a:rPr lang="fa-IR" sz="2400" b="1" dirty="0">
                <a:solidFill>
                  <a:schemeClr val="tx1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 است، بگونه‌اي كه اين گروه‌ها </a:t>
            </a:r>
            <a:r>
              <a:rPr lang="fa-IR" sz="2400" b="1" dirty="0">
                <a:solidFill>
                  <a:schemeClr val="accent4">
                    <a:lumMod val="75000"/>
                  </a:schemeClr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در قالب عمليات‌هاي محدود </a:t>
            </a:r>
            <a:r>
              <a:rPr lang="fa-IR" sz="2400" b="1" dirty="0">
                <a:solidFill>
                  <a:schemeClr val="tx1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و</a:t>
            </a:r>
            <a:r>
              <a:rPr lang="fa-IR" sz="2400" b="1" dirty="0">
                <a:solidFill>
                  <a:srgbClr val="C00000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 سپس عملیات‌های شبکه‌ای</a:t>
            </a:r>
            <a:r>
              <a:rPr lang="fa-IR" sz="2400" b="1" dirty="0">
                <a:solidFill>
                  <a:schemeClr val="tx1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 با اولویت اثرگذاری بر مخاطبان همان محدوده جغرافيايي فعالیت کنند.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D67F45-68F7-436B-B6A0-AE490D438EF8}"/>
              </a:ext>
            </a:extLst>
          </p:cNvPr>
          <p:cNvSpPr txBox="1">
            <a:spLocks/>
          </p:cNvSpPr>
          <p:nvPr/>
        </p:nvSpPr>
        <p:spPr>
          <a:xfrm>
            <a:off x="183516" y="136075"/>
            <a:ext cx="11841716" cy="780567"/>
          </a:xfrm>
          <a:prstGeom prst="flowChartAlternateProcess">
            <a:avLst/>
          </a:prstGeom>
          <a:ln w="57150" cap="flat" cmpd="sng" algn="ctr">
            <a:solidFill>
              <a:srgbClr val="00B05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None/>
            </a:pPr>
            <a:r>
              <a:rPr lang="fa-IR" dirty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سوال چهارم: </a:t>
            </a:r>
            <a:r>
              <a:rPr lang="fa-IR" sz="3200" b="1" dirty="0">
                <a:solidFill>
                  <a:srgbClr val="00B050"/>
                </a:solidFill>
                <a:cs typeface="B Mitra" panose="00000400000000000000" pitchFamily="2" charset="-78"/>
              </a:rPr>
              <a:t>برای اثربخشی بیشتر</a:t>
            </a:r>
            <a:r>
              <a:rPr lang="fa-IR" sz="3200" b="1" dirty="0">
                <a:cs typeface="B Mitra" panose="00000400000000000000" pitchFamily="2" charset="-78"/>
              </a:rPr>
              <a:t>، 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جبهه‌سازی مردمی، </a:t>
            </a:r>
            <a:r>
              <a:rPr lang="fa-IR" sz="3200" b="1" dirty="0">
                <a:solidFill>
                  <a:schemeClr val="accent4">
                    <a:lumMod val="75000"/>
                  </a:schemeClr>
                </a:solidFill>
                <a:cs typeface="B Mitra" panose="00000400000000000000" pitchFamily="2" charset="-78"/>
              </a:rPr>
              <a:t>از چه سطحی از در جامعه باید آغاز ‌شود</a:t>
            </a:r>
            <a:r>
              <a:rPr lang="fa-IR" sz="3200" b="1" dirty="0">
                <a:cs typeface="B Mitra" panose="00000400000000000000" pitchFamily="2" charset="-78"/>
              </a:rPr>
              <a:t>؟</a:t>
            </a:r>
            <a:endParaRPr lang="fa-IR" b="1" dirty="0">
              <a:highlight>
                <a:srgbClr val="FFFF00"/>
              </a:highligh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94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3FB56-73D0-4C14-AEBF-33C0D4276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60" y="2769270"/>
            <a:ext cx="11706973" cy="2864450"/>
          </a:xfrm>
          <a:noFill/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300" b="1" dirty="0">
                <a:highlight>
                  <a:srgbClr val="FFFF00"/>
                </a:highlight>
                <a:cs typeface="B Mitra" panose="00000400000000000000" pitchFamily="2" charset="-78"/>
              </a:rPr>
              <a:t>پاسخ اولیه: 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300" b="1" dirty="0">
                <a:solidFill>
                  <a:schemeClr val="tx1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بر اساس پاسخ صریح رهبر معظم انقلاب به این سوال (در دیدار تشکل‌های دانشجویی 1398.3.1)، اجرا و عملیاتی‌کردن این اقدام مهم «بر عهده </a:t>
            </a:r>
            <a:r>
              <a:rPr lang="fa-IR" sz="2300" b="1" dirty="0">
                <a:solidFill>
                  <a:srgbClr val="FF0000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حلقه‌های میانی عمومی یا موضوعی </a:t>
            </a:r>
            <a:r>
              <a:rPr lang="fa-IR" sz="2300" b="1" dirty="0">
                <a:solidFill>
                  <a:schemeClr val="tx1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است.»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300" b="1" dirty="0">
                <a:solidFill>
                  <a:schemeClr val="tx1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به این معنی که حرکت عمومی در هر اجتماع مردمی -مثل یک محله یا شهر- شکل نمی‌گیرد، سرعت و نظم پیدا نمی‌کند «مگر آنکه مجموعه‌های باتجربه و فعال در زمینه‌های فرهنگی و فکری و مانند این‌ها، فعالانه کمر همت ببندند، زمام کار را بدست بگیرند و با جهاد بزرگ خود، این کاروان عظیم جامعه و مهمتر از همه جوانان جامعه را به پیش ببرند».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300" b="1" dirty="0">
                <a:solidFill>
                  <a:schemeClr val="tx1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به نظر می‌رسد اولین گام و مهمترین اقدام برای جبهه‌سازی مردمی، </a:t>
            </a:r>
            <a:r>
              <a:rPr lang="fa-IR" sz="2300" b="1" dirty="0">
                <a:solidFill>
                  <a:srgbClr val="FF0000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شناسایی، تعیین و فعال‌سازی حلقه‌های میانی</a:t>
            </a:r>
            <a:r>
              <a:rPr lang="fa-IR" sz="2300" b="1" dirty="0">
                <a:solidFill>
                  <a:schemeClr val="tx1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(عام و خاص) </a:t>
            </a:r>
            <a:r>
              <a:rPr lang="fa-IR" sz="2300" b="1" dirty="0">
                <a:solidFill>
                  <a:srgbClr val="FF0000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در سطح شهرستان </a:t>
            </a:r>
            <a:r>
              <a:rPr lang="fa-IR" sz="2300" b="1" dirty="0">
                <a:solidFill>
                  <a:schemeClr val="tx1"/>
                </a:solidFill>
                <a:latin typeface="IranNastaliq" panose="02020505000000020003" pitchFamily="18" charset="0"/>
                <a:cs typeface="B Mitra" panose="00000400000000000000" pitchFamily="2" charset="-78"/>
              </a:rPr>
              <a:t>است.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D67F45-68F7-436B-B6A0-AE490D438EF8}"/>
              </a:ext>
            </a:extLst>
          </p:cNvPr>
          <p:cNvSpPr txBox="1">
            <a:spLocks/>
          </p:cNvSpPr>
          <p:nvPr/>
        </p:nvSpPr>
        <p:spPr>
          <a:xfrm>
            <a:off x="182943" y="124573"/>
            <a:ext cx="11841716" cy="1554702"/>
          </a:xfrm>
          <a:prstGeom prst="flowChartAlternateProcess">
            <a:avLst/>
          </a:prstGeom>
          <a:ln w="57150" cap="flat" cmpd="sng" algn="ctr">
            <a:solidFill>
              <a:srgbClr val="00B05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None/>
            </a:pPr>
            <a:r>
              <a:rPr lang="fa-IR" dirty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سوال پنجم: </a:t>
            </a:r>
            <a:r>
              <a:rPr lang="fa-IR" dirty="0">
                <a:solidFill>
                  <a:schemeClr val="tx1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از دیدگاه رهبر معظم انقلاب، </a:t>
            </a:r>
            <a:r>
              <a:rPr lang="fa-IR" dirty="0">
                <a:solidFill>
                  <a:srgbClr val="FF000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محور اصلی یا عامل محوری </a:t>
            </a:r>
            <a:r>
              <a:rPr lang="fa-IR" dirty="0">
                <a:solidFill>
                  <a:schemeClr val="tx1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شکل‌گیری جبهه مردمی، در راستای نظم‌دهی و تسریع در حرکت عمومی جامعه، </a:t>
            </a:r>
            <a:r>
              <a:rPr lang="fa-IR" dirty="0">
                <a:solidFill>
                  <a:srgbClr val="FF000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در هر محله یا شهر </a:t>
            </a:r>
            <a:r>
              <a:rPr lang="fa-IR" dirty="0">
                <a:solidFill>
                  <a:schemeClr val="tx1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بر عهده کیست؟</a:t>
            </a:r>
            <a:r>
              <a:rPr lang="fa-IR" b="1" dirty="0">
                <a:latin typeface="Roboto"/>
                <a:cs typeface="B Mitra" panose="00000400000000000000" pitchFamily="2" charset="-78"/>
              </a:rPr>
              <a:t> ؟(حذف)</a:t>
            </a:r>
          </a:p>
        </p:txBody>
      </p:sp>
    </p:spTree>
    <p:extLst>
      <p:ext uri="{BB962C8B-B14F-4D97-AF65-F5344CB8AC3E}">
        <p14:creationId xmlns:p14="http://schemas.microsoft.com/office/powerpoint/2010/main" val="279756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62DBF-0420-453C-8271-056283719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34" y="1174750"/>
            <a:ext cx="10515600" cy="4351338"/>
          </a:xfrm>
        </p:spPr>
        <p:txBody>
          <a:bodyPr/>
          <a:lstStyle/>
          <a:p>
            <a:endParaRPr lang="en-US" b="1">
              <a:cs typeface="B Mitra" panose="000004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CB4C6D-D1DC-462D-AC4E-D8F2455F0C18}"/>
              </a:ext>
            </a:extLst>
          </p:cNvPr>
          <p:cNvGrpSpPr/>
          <p:nvPr/>
        </p:nvGrpSpPr>
        <p:grpSpPr>
          <a:xfrm>
            <a:off x="561586" y="719318"/>
            <a:ext cx="11495503" cy="1076119"/>
            <a:chOff x="-1966" y="860756"/>
            <a:chExt cx="8533644" cy="13247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DDED84-AD4B-46DA-8618-076419D78EF9}"/>
                </a:ext>
              </a:extLst>
            </p:cNvPr>
            <p:cNvSpPr/>
            <p:nvPr/>
          </p:nvSpPr>
          <p:spPr>
            <a:xfrm>
              <a:off x="0" y="1121881"/>
              <a:ext cx="8531678" cy="1063622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00220C-539C-4BA1-9A2F-15FBD89C5806}"/>
                </a:ext>
              </a:extLst>
            </p:cNvPr>
            <p:cNvSpPr txBox="1"/>
            <p:nvPr/>
          </p:nvSpPr>
          <p:spPr>
            <a:xfrm>
              <a:off x="-1966" y="860756"/>
              <a:ext cx="8531678" cy="1324747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i="0" kern="1200" dirty="0">
                  <a:solidFill>
                    <a:srgbClr val="00B0F0"/>
                  </a:solidFill>
                  <a:cs typeface="B Mitra" panose="00000400000000000000" pitchFamily="2" charset="-78"/>
                </a:rPr>
                <a:t>مرحله اول: </a:t>
              </a:r>
              <a:r>
                <a:rPr lang="fa-IR" sz="2000" b="1" i="0" kern="1200" dirty="0">
                  <a:solidFill>
                    <a:srgbClr val="FF0000"/>
                  </a:solidFill>
                  <a:cs typeface="B Mitra" panose="00000400000000000000" pitchFamily="2" charset="-78"/>
                </a:rPr>
                <a:t>گفتمان‌سازي نخبگاني</a:t>
              </a:r>
              <a:r>
                <a:rPr lang="fa-IR" sz="2000" b="1" i="0" kern="1200" dirty="0">
                  <a:solidFill>
                    <a:srgbClr val="7030A0"/>
                  </a:solidFill>
                  <a:cs typeface="B Mitra" panose="00000400000000000000" pitchFamily="2" charset="-78"/>
                </a:rPr>
                <a:t> </a:t>
              </a:r>
              <a:r>
                <a:rPr lang="fa-IR" sz="2000" b="1" dirty="0">
                  <a:solidFill>
                    <a:schemeClr val="tx1"/>
                  </a:solidFill>
                  <a:cs typeface="B Mitra" panose="00000400000000000000" pitchFamily="2" charset="-78"/>
                </a:rPr>
                <a:t>در بین مستعدین برای</a:t>
              </a:r>
              <a:r>
                <a:rPr lang="fa-IR" sz="2000" b="1" i="0" kern="1200" dirty="0">
                  <a:solidFill>
                    <a:schemeClr val="tx1"/>
                  </a:solidFill>
                  <a:cs typeface="B Mitra" panose="00000400000000000000" pitchFamily="2" charset="-78"/>
                </a:rPr>
                <a:t> </a:t>
              </a:r>
              <a:r>
                <a:rPr lang="fa-IR" sz="2000" b="1" i="0" u="sng" kern="1200" dirty="0">
                  <a:solidFill>
                    <a:srgbClr val="FF0000"/>
                  </a:solidFill>
                  <a:cs typeface="B Mitra" panose="00000400000000000000" pitchFamily="2" charset="-78"/>
                </a:rPr>
                <a:t>شناسایی، تعیین دقیق</a:t>
              </a:r>
              <a:r>
                <a:rPr lang="fa-IR" sz="2000" b="1" i="0" kern="1200" dirty="0">
                  <a:solidFill>
                    <a:srgbClr val="C00000"/>
                  </a:solidFill>
                  <a:cs typeface="B Mitra" panose="00000400000000000000" pitchFamily="2" charset="-78"/>
                </a:rPr>
                <a:t>، توجیه و توانمندسازی رابطین یاحلقه‌های میانی </a:t>
              </a:r>
              <a:r>
                <a:rPr lang="fa-IR" sz="2000" b="1" i="0" u="sng" kern="1200" dirty="0">
                  <a:solidFill>
                    <a:srgbClr val="FF0000"/>
                  </a:solidFill>
                  <a:cs typeface="B Mitra" panose="00000400000000000000" pitchFamily="2" charset="-78"/>
                </a:rPr>
                <a:t>اولیه</a:t>
              </a:r>
              <a:r>
                <a:rPr lang="fa-IR" sz="2000" b="1" i="0" u="none" kern="1200" dirty="0">
                  <a:solidFill>
                    <a:srgbClr val="FF0000"/>
                  </a:solidFill>
                  <a:cs typeface="B Mitra" panose="00000400000000000000" pitchFamily="2" charset="-78"/>
                </a:rPr>
                <a:t> عام یا خاص، </a:t>
              </a:r>
            </a:p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i="0" u="none" kern="1200" dirty="0">
                  <a:solidFill>
                    <a:schemeClr val="tx1"/>
                  </a:solidFill>
                  <a:cs typeface="B Mitra" panose="00000400000000000000" pitchFamily="2" charset="-78"/>
                </a:rPr>
                <a:t>در سطح </a:t>
              </a:r>
              <a:r>
                <a:rPr lang="fa-IR" sz="2000" b="1" i="0" kern="1200" dirty="0">
                  <a:solidFill>
                    <a:schemeClr val="tx1"/>
                  </a:solidFill>
                  <a:cs typeface="B Mitra" panose="00000400000000000000" pitchFamily="2" charset="-78"/>
                </a:rPr>
                <a:t>شهرستان،  </a:t>
              </a:r>
              <a:r>
                <a:rPr lang="fa-IR" sz="2000" b="1" i="0" u="none" kern="1200" dirty="0">
                  <a:solidFill>
                    <a:schemeClr val="accent2"/>
                  </a:solidFill>
                  <a:cs typeface="B Mitra" panose="00000400000000000000" pitchFamily="2" charset="-78"/>
                </a:rPr>
                <a:t>(توسط رابطین </a:t>
              </a:r>
              <a:r>
                <a:rPr lang="fa-IR" sz="2000" b="1" i="0" kern="1200" dirty="0">
                  <a:solidFill>
                    <a:schemeClr val="accent2"/>
                  </a:solidFill>
                  <a:cs typeface="B Mitra" panose="00000400000000000000" pitchFamily="2" charset="-78"/>
                </a:rPr>
                <a:t>استانی)</a:t>
              </a:r>
              <a:endParaRPr lang="en-US" sz="2000" b="1" i="0" kern="1200" dirty="0">
                <a:solidFill>
                  <a:schemeClr val="accent2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52B0FFC-8B4C-456E-AE12-23AC931543E0}"/>
              </a:ext>
            </a:extLst>
          </p:cNvPr>
          <p:cNvSpPr txBox="1"/>
          <p:nvPr/>
        </p:nvSpPr>
        <p:spPr>
          <a:xfrm>
            <a:off x="561586" y="1901130"/>
            <a:ext cx="11492855" cy="864002"/>
          </a:xfrm>
          <a:prstGeom prst="rect">
            <a:avLst/>
          </a:prstGeom>
          <a:ln w="38100"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0" lvl="0" indent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2000" b="1" kern="1200" dirty="0">
                <a:solidFill>
                  <a:srgbClr val="0070C0"/>
                </a:solidFill>
                <a:cs typeface="B Mitra" panose="00000400000000000000" pitchFamily="2" charset="-78"/>
              </a:rPr>
              <a:t>مرحله دوم: </a:t>
            </a:r>
            <a:r>
              <a:rPr lang="fa-IR" sz="2000" b="1" kern="1200" dirty="0">
                <a:solidFill>
                  <a:schemeClr val="tx1"/>
                </a:solidFill>
                <a:cs typeface="B Mitra" panose="00000400000000000000" pitchFamily="2" charset="-78"/>
              </a:rPr>
              <a:t>انجام </a:t>
            </a:r>
            <a:r>
              <a:rPr lang="fa-IR" sz="2000" b="1" u="sng" kern="1200" dirty="0">
                <a:solidFill>
                  <a:srgbClr val="FF0000"/>
                </a:solidFill>
                <a:cs typeface="B Mitra" panose="00000400000000000000" pitchFamily="2" charset="-78"/>
              </a:rPr>
              <a:t>عملیات ظرفیت‌یابی و ظرفیت‌سازی مردمی و گسترده در سطح محلات </a:t>
            </a:r>
          </a:p>
          <a:p>
            <a:pPr marL="0" lvl="0" indent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2000" b="1" kern="1200" dirty="0">
                <a:solidFill>
                  <a:schemeClr val="accent4"/>
                </a:solidFill>
                <a:cs typeface="B Mitra" panose="00000400000000000000" pitchFamily="2" charset="-78"/>
              </a:rPr>
              <a:t>(توسط رابط یا حلقه میانی موضوعی شهرستان </a:t>
            </a:r>
            <a:r>
              <a:rPr lang="fa-IR" sz="2000" b="1" kern="1200" dirty="0">
                <a:solidFill>
                  <a:schemeClr val="tx1"/>
                </a:solidFill>
                <a:cs typeface="B Mitra" panose="00000400000000000000" pitchFamily="2" charset="-78"/>
              </a:rPr>
              <a:t>یا</a:t>
            </a:r>
            <a:r>
              <a:rPr lang="fa-IR" sz="2000" b="1" kern="1200" dirty="0">
                <a:solidFill>
                  <a:schemeClr val="accent4"/>
                </a:solidFill>
                <a:cs typeface="B Mitra" panose="00000400000000000000" pitchFamily="2" charset="-78"/>
              </a:rPr>
              <a:t> </a:t>
            </a:r>
            <a:r>
              <a:rPr lang="fa-IR" sz="2000" b="1" kern="1200" dirty="0">
                <a:solidFill>
                  <a:schemeClr val="accent4">
                    <a:lumMod val="75000"/>
                  </a:schemeClr>
                </a:solidFill>
                <a:cs typeface="B Mitra" panose="00000400000000000000" pitchFamily="2" charset="-78"/>
              </a:rPr>
              <a:t>رابط عمومی شهرستان و محله</a:t>
            </a:r>
            <a:r>
              <a:rPr lang="fa-IR" sz="2000" b="1" kern="1200" dirty="0">
                <a:solidFill>
                  <a:schemeClr val="accent4"/>
                </a:solidFill>
                <a:cs typeface="B Mitra" panose="00000400000000000000" pitchFamily="2" charset="-78"/>
              </a:rPr>
              <a:t>) </a:t>
            </a:r>
            <a:endParaRPr lang="en-US" sz="2000" b="1" kern="1200" dirty="0">
              <a:solidFill>
                <a:schemeClr val="accent4"/>
              </a:solidFill>
              <a:cs typeface="B Mitra" panose="000004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6D77B3-267F-4043-827D-97C59E9EF287}"/>
              </a:ext>
            </a:extLst>
          </p:cNvPr>
          <p:cNvGrpSpPr/>
          <p:nvPr/>
        </p:nvGrpSpPr>
        <p:grpSpPr>
          <a:xfrm>
            <a:off x="564233" y="2872034"/>
            <a:ext cx="11492855" cy="864002"/>
            <a:chOff x="0" y="3355488"/>
            <a:chExt cx="8531678" cy="10636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5CEEBE-8B3A-4DD2-897C-F4C584FAF826}"/>
                </a:ext>
              </a:extLst>
            </p:cNvPr>
            <p:cNvSpPr/>
            <p:nvPr/>
          </p:nvSpPr>
          <p:spPr>
            <a:xfrm>
              <a:off x="0" y="3355488"/>
              <a:ext cx="8531678" cy="1063622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6BF930-02BA-48AE-B04A-4ABD68900B5C}"/>
                </a:ext>
              </a:extLst>
            </p:cNvPr>
            <p:cNvSpPr txBox="1"/>
            <p:nvPr/>
          </p:nvSpPr>
          <p:spPr>
            <a:xfrm>
              <a:off x="0" y="3355488"/>
              <a:ext cx="8531678" cy="1063622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b="1" kern="1200" dirty="0">
                  <a:solidFill>
                    <a:srgbClr val="00B050"/>
                  </a:solidFill>
                  <a:cs typeface="B Mitra" panose="00000400000000000000" pitchFamily="2" charset="-78"/>
                </a:rPr>
                <a:t>مرحله سوم: </a:t>
              </a:r>
              <a:r>
                <a:rPr lang="fa-IR" sz="2000" b="1" kern="1200" dirty="0">
                  <a:solidFill>
                    <a:srgbClr val="FF0000"/>
                  </a:solidFill>
                  <a:latin typeface="Calibri" panose="020F0502020204030204"/>
                  <a:cs typeface="B Mitra" panose="00000400000000000000" pitchFamily="2" charset="-78"/>
                </a:rPr>
                <a:t>توانمندسازی گروه‌ها و پیگیری انجام عملیات </a:t>
              </a:r>
              <a:r>
                <a:rPr lang="fa-IR" sz="2000" b="1" kern="1200" dirty="0">
                  <a:solidFill>
                    <a:schemeClr val="tx1"/>
                  </a:solidFill>
                  <a:latin typeface="Calibri" panose="020F0502020204030204"/>
                  <a:cs typeface="B Mitra" panose="00000400000000000000" pitchFamily="2" charset="-78"/>
                </a:rPr>
                <a:t>آتش به‌اختیار آنها</a:t>
              </a:r>
              <a:endParaRPr lang="en-US" sz="2000" b="1" kern="1200" dirty="0">
                <a:solidFill>
                  <a:schemeClr val="tx1"/>
                </a:solidFill>
                <a:latin typeface="Calibri" panose="020F0502020204030204"/>
                <a:cs typeface="B Mitra" panose="00000400000000000000" pitchFamily="2" charset="-78"/>
              </a:endParaRPr>
            </a:p>
            <a:p>
              <a:pPr marL="0" lvl="0" indent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b="1" kern="1200" dirty="0">
                  <a:solidFill>
                    <a:schemeClr val="accent4"/>
                  </a:solidFill>
                  <a:cs typeface="B Mitra" panose="00000400000000000000" pitchFamily="2" charset="-78"/>
                </a:rPr>
                <a:t>(توسط رابط یا حلقه میانی عام و خاص در سطح شهرستان)</a:t>
              </a:r>
              <a:endParaRPr lang="en-US" sz="2000" b="1" kern="1200" dirty="0">
                <a:solidFill>
                  <a:schemeClr val="accent4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1C6F2D-F8F2-4D0E-9FC1-83BB99E8D58E}"/>
              </a:ext>
            </a:extLst>
          </p:cNvPr>
          <p:cNvGrpSpPr/>
          <p:nvPr/>
        </p:nvGrpSpPr>
        <p:grpSpPr>
          <a:xfrm>
            <a:off x="564232" y="3849613"/>
            <a:ext cx="11492855" cy="864002"/>
            <a:chOff x="0" y="4478532"/>
            <a:chExt cx="8531678" cy="10636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B5A120-A342-471C-8DC3-6804310AF0A8}"/>
                </a:ext>
              </a:extLst>
            </p:cNvPr>
            <p:cNvSpPr/>
            <p:nvPr/>
          </p:nvSpPr>
          <p:spPr>
            <a:xfrm>
              <a:off x="0" y="4478532"/>
              <a:ext cx="8531678" cy="1063622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89A288-6E8C-479D-B88E-D78B2A1F853B}"/>
                </a:ext>
              </a:extLst>
            </p:cNvPr>
            <p:cNvSpPr txBox="1"/>
            <p:nvPr/>
          </p:nvSpPr>
          <p:spPr>
            <a:xfrm>
              <a:off x="0" y="4478532"/>
              <a:ext cx="8531678" cy="1063622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b="1" kern="1200" dirty="0">
                  <a:solidFill>
                    <a:srgbClr val="7030A0"/>
                  </a:solidFill>
                  <a:cs typeface="B Mitra" panose="00000400000000000000" pitchFamily="2" charset="-78"/>
                </a:rPr>
                <a:t>مرحله چهارم: </a:t>
              </a:r>
              <a:r>
                <a:rPr lang="fa-IR" sz="2000" b="1" kern="1200" dirty="0">
                  <a:solidFill>
                    <a:srgbClr val="FF0000"/>
                  </a:solidFill>
                  <a:latin typeface="Calibri" panose="020F0502020204030204"/>
                  <a:cs typeface="B Mitra" panose="00000400000000000000" pitchFamily="2" charset="-78"/>
                </a:rPr>
                <a:t>شبکه‌سازی گروه‌های موضوعی در سطح محلات و سپس در سطح شهرستان</a:t>
              </a:r>
              <a:endParaRPr lang="en-US" sz="2000" b="1" kern="1200" dirty="0">
                <a:solidFill>
                  <a:srgbClr val="FF0000"/>
                </a:solidFill>
                <a:latin typeface="Calibri" panose="020F0502020204030204"/>
                <a:cs typeface="B Mitra" panose="00000400000000000000" pitchFamily="2" charset="-78"/>
              </a:endParaRPr>
            </a:p>
            <a:p>
              <a:pPr marL="0" lvl="0" indent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000" b="1" kern="1200" dirty="0">
                  <a:solidFill>
                    <a:schemeClr val="accent4"/>
                  </a:solidFill>
                  <a:cs typeface="B Mitra" panose="00000400000000000000" pitchFamily="2" charset="-78"/>
                </a:rPr>
                <a:t>(توسط رابط یا حلقه میانی خاص شهرستان)</a:t>
              </a:r>
              <a:endParaRPr lang="en-US" sz="2000" b="1" kern="1200" dirty="0">
                <a:solidFill>
                  <a:schemeClr val="accent4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FC3C7BD-8535-4524-89D9-CDDDC47751FC}"/>
              </a:ext>
            </a:extLst>
          </p:cNvPr>
          <p:cNvSpPr txBox="1"/>
          <p:nvPr/>
        </p:nvSpPr>
        <p:spPr>
          <a:xfrm>
            <a:off x="564232" y="4811425"/>
            <a:ext cx="11492855" cy="714663"/>
          </a:xfrm>
          <a:prstGeom prst="rect">
            <a:avLst/>
          </a:prstGeom>
          <a:ln w="38100"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0" lvl="0" indent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2000" b="1" kern="1200" dirty="0">
                <a:solidFill>
                  <a:schemeClr val="accent2">
                    <a:lumMod val="75000"/>
                  </a:schemeClr>
                </a:solidFill>
                <a:cs typeface="B Mitra" panose="00000400000000000000" pitchFamily="2" charset="-78"/>
              </a:rPr>
              <a:t>مرحله پنجم: </a:t>
            </a:r>
            <a:r>
              <a:rPr lang="fa-IR" sz="2000" b="1" kern="1200" dirty="0">
                <a:solidFill>
                  <a:srgbClr val="FF0000"/>
                </a:solidFill>
                <a:latin typeface="Calibri" panose="020F0502020204030204"/>
                <a:cs typeface="B Mitra" panose="00000400000000000000" pitchFamily="2" charset="-78"/>
              </a:rPr>
              <a:t>شبکه‌سازی فراموضوعی </a:t>
            </a:r>
            <a:r>
              <a:rPr lang="fa-IR" sz="2000" b="1" kern="1200" dirty="0">
                <a:solidFill>
                  <a:schemeClr val="tx1"/>
                </a:solidFill>
                <a:latin typeface="Calibri" panose="020F0502020204030204"/>
                <a:cs typeface="B Mitra" panose="00000400000000000000" pitchFamily="2" charset="-78"/>
              </a:rPr>
              <a:t>و پیگیری عملیات‌های فراموضوعی در سطح محلات و سپس در سطح شهرستان</a:t>
            </a:r>
            <a:endParaRPr lang="en-US" sz="2000" b="1" kern="1200" dirty="0">
              <a:solidFill>
                <a:schemeClr val="tx1"/>
              </a:solidFill>
              <a:latin typeface="Calibri" panose="020F0502020204030204"/>
              <a:cs typeface="B Mitra" panose="00000400000000000000" pitchFamily="2" charset="-78"/>
            </a:endParaRPr>
          </a:p>
          <a:p>
            <a:pPr marL="0" lvl="0" indent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2000" b="1" kern="1200" dirty="0">
                <a:solidFill>
                  <a:schemeClr val="accent4"/>
                </a:solidFill>
                <a:cs typeface="B Mitra" panose="00000400000000000000" pitchFamily="2" charset="-78"/>
              </a:rPr>
              <a:t>(توسط رابط</a:t>
            </a:r>
            <a:r>
              <a:rPr lang="fa-IR" sz="2000" b="1" dirty="0">
                <a:solidFill>
                  <a:schemeClr val="accent4"/>
                </a:solidFill>
                <a:cs typeface="B Mitra" panose="00000400000000000000" pitchFamily="2" charset="-78"/>
              </a:rPr>
              <a:t>  یا حلقه میانی عام محله یا</a:t>
            </a:r>
            <a:r>
              <a:rPr lang="fa-IR" sz="2000" b="1" kern="1200" dirty="0">
                <a:solidFill>
                  <a:schemeClr val="accent4"/>
                </a:solidFill>
                <a:cs typeface="B Mitra" panose="00000400000000000000" pitchFamily="2" charset="-78"/>
              </a:rPr>
              <a:t> شهرستان)</a:t>
            </a:r>
            <a:endParaRPr lang="en-US" sz="2000" b="1" kern="1200" dirty="0">
              <a:solidFill>
                <a:schemeClr val="accent4"/>
              </a:solidFill>
              <a:cs typeface="B Mitra" panose="000004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8477A3-817D-4D69-AAEF-C85EFE195577}"/>
              </a:ext>
            </a:extLst>
          </p:cNvPr>
          <p:cNvSpPr/>
          <p:nvPr/>
        </p:nvSpPr>
        <p:spPr>
          <a:xfrm>
            <a:off x="564232" y="5526088"/>
            <a:ext cx="11627768" cy="612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توضیح: ممکن است در برخی موارد، اقداماتی انجام شود که بخشی از اهداف چند مرحله را به طور همزمان محقق سازد.</a:t>
            </a:r>
            <a:endParaRPr lang="en-US" sz="20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C01C398-0108-4358-803A-AE55E285D085}"/>
              </a:ext>
            </a:extLst>
          </p:cNvPr>
          <p:cNvSpPr txBox="1">
            <a:spLocks/>
          </p:cNvSpPr>
          <p:nvPr/>
        </p:nvSpPr>
        <p:spPr>
          <a:xfrm>
            <a:off x="222520" y="99294"/>
            <a:ext cx="11841716" cy="544105"/>
          </a:xfrm>
          <a:prstGeom prst="flowChartAlternateProcess">
            <a:avLst/>
          </a:prstGeom>
          <a:ln w="57150" cap="flat" cmpd="sng" algn="ctr">
            <a:solidFill>
              <a:srgbClr val="00B05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None/>
            </a:pPr>
            <a:r>
              <a:rPr lang="fa-IR" dirty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سوال ششم: </a:t>
            </a:r>
            <a:r>
              <a:rPr lang="fa-IR" sz="3200" b="1" dirty="0">
                <a:solidFill>
                  <a:srgbClr val="FF0000"/>
                </a:solidFill>
                <a:latin typeface="IranNastaliq" panose="02020505000000020003" pitchFamily="18" charset="0"/>
                <a:ea typeface="+mn-ea"/>
                <a:cs typeface="B Mitra" panose="00000400000000000000" pitchFamily="2" charset="-78"/>
              </a:rPr>
              <a:t>مراحل کلی جبهه‌سازی فراگیر مردمی </a:t>
            </a:r>
            <a:r>
              <a:rPr lang="fa-IR" sz="3200" b="1" dirty="0">
                <a:solidFill>
                  <a:srgbClr val="0070C0"/>
                </a:solidFill>
                <a:latin typeface="IranNastaliq" panose="02020505000000020003" pitchFamily="18" charset="0"/>
                <a:ea typeface="+mn-ea"/>
                <a:cs typeface="B Mitra" panose="00000400000000000000" pitchFamily="2" charset="-78"/>
              </a:rPr>
              <a:t>در سطح شهرستان </a:t>
            </a:r>
            <a:r>
              <a:rPr lang="fa-IR" sz="3200" b="1" dirty="0">
                <a:latin typeface="IranNastaliq" panose="02020505000000020003" pitchFamily="18" charset="0"/>
                <a:ea typeface="+mn-ea"/>
                <a:cs typeface="B Mitra" panose="00000400000000000000" pitchFamily="2" charset="-78"/>
              </a:rPr>
              <a:t>کدام است؟ </a:t>
            </a:r>
            <a:r>
              <a:rPr lang="fa-IR" b="1" dirty="0">
                <a:highlight>
                  <a:srgbClr val="FFFF00"/>
                </a:highlight>
                <a:cs typeface="B Mitra" panose="00000400000000000000" pitchFamily="2" charset="-78"/>
              </a:rPr>
              <a:t>پاسخ اولیه:</a:t>
            </a:r>
            <a:r>
              <a:rPr lang="fa-IR" b="1" dirty="0">
                <a:latin typeface="Roboto"/>
                <a:cs typeface="B Mitra" panose="00000400000000000000" pitchFamily="2" charset="-78"/>
              </a:rPr>
              <a:t>؟(حذف)</a:t>
            </a:r>
          </a:p>
        </p:txBody>
      </p:sp>
    </p:spTree>
    <p:extLst>
      <p:ext uri="{BB962C8B-B14F-4D97-AF65-F5344CB8AC3E}">
        <p14:creationId xmlns:p14="http://schemas.microsoft.com/office/powerpoint/2010/main" val="209108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9069-8CF0-4B57-A719-F66F2ED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" y="2489586"/>
            <a:ext cx="11953337" cy="4616989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افـــراد  </a:t>
            </a:r>
            <a:r>
              <a:rPr lang="fa-IR" sz="3200" b="1" dirty="0">
                <a:latin typeface="tahoma" panose="020B0604030504040204" pitchFamily="34" charset="0"/>
                <a:cs typeface="B Mitra" panose="00000400000000000000" pitchFamily="2" charset="-78"/>
              </a:rPr>
              <a:t> و </a:t>
            </a:r>
            <a:r>
              <a:rPr lang="fa-IR" sz="32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مجموعه‌های</a:t>
            </a:r>
            <a:r>
              <a:rPr lang="fa-IR" sz="3200" b="1" dirty="0">
                <a:latin typeface="tahoma" panose="020B0604030504040204" pitchFamily="34" charset="0"/>
                <a:cs typeface="B Mitra" panose="00000400000000000000" pitchFamily="2" charset="-78"/>
              </a:rPr>
              <a:t> </a:t>
            </a:r>
            <a:r>
              <a:rPr lang="fa-IR" sz="32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مــــردمی</a:t>
            </a:r>
            <a:r>
              <a:rPr lang="fa-IR" sz="3200" b="1" dirty="0">
                <a:cs typeface="B Mitra" panose="00000400000000000000" pitchFamily="2" charset="-78"/>
              </a:rPr>
              <a:t>،</a:t>
            </a:r>
            <a:br>
              <a:rPr lang="fa-IR" sz="3200" b="1" dirty="0">
                <a:cs typeface="B Mitra" panose="00000400000000000000" pitchFamily="2" charset="-78"/>
              </a:rPr>
            </a:br>
            <a:r>
              <a:rPr lang="fa-IR" sz="2800" b="1" dirty="0">
                <a:cs typeface="B Mitra" panose="00000400000000000000" pitchFamily="2" charset="-78"/>
              </a:rPr>
              <a:t>که</a:t>
            </a:r>
            <a:r>
              <a:rPr lang="fa-IR" sz="2800" b="1" dirty="0">
                <a:solidFill>
                  <a:srgbClr val="00B0F0"/>
                </a:solidFill>
                <a:cs typeface="B Mitra" panose="00000400000000000000" pitchFamily="2" charset="-78"/>
              </a:rPr>
              <a:t> </a:t>
            </a:r>
            <a:r>
              <a:rPr lang="fa-IR" sz="2800" b="1" dirty="0">
                <a:solidFill>
                  <a:srgbClr val="00B0F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با درک ضرورت تحقق حرکت عمومی جامعه </a:t>
            </a:r>
            <a:r>
              <a:rPr lang="fa-IR" sz="2800" b="1" dirty="0">
                <a:latin typeface="tahoma" panose="020B0604030504040204" pitchFamily="34" charset="0"/>
                <a:cs typeface="B Mitra" panose="00000400000000000000" pitchFamily="2" charset="-78"/>
              </a:rPr>
              <a:t>با محوریت جوانان متعهد،</a:t>
            </a:r>
            <a:br>
              <a:rPr lang="fa-IR" sz="3200" b="1" dirty="0">
                <a:latin typeface="tahoma" panose="020B0604030504040204" pitchFamily="34" charset="0"/>
                <a:cs typeface="B Mitra" panose="00000400000000000000" pitchFamily="2" charset="-78"/>
              </a:rPr>
            </a:br>
            <a:r>
              <a:rPr lang="fa-IR" sz="3200" b="1" dirty="0">
                <a:latin typeface="tahoma" panose="020B0604030504040204" pitchFamily="34" charset="0"/>
                <a:cs typeface="B Mitra" panose="00000400000000000000" pitchFamily="2" charset="-78"/>
              </a:rPr>
              <a:t>با </a:t>
            </a:r>
            <a:r>
              <a:rPr lang="fa-IR" sz="3200" b="1" dirty="0">
                <a:solidFill>
                  <a:srgbClr val="C0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تمرکز، برنامه‌ریزی، هدایت، پیگیری، فعّالیّت پی‌درپی و لحظه‌به‌لحظه،</a:t>
            </a:r>
            <a:br>
              <a:rPr lang="fa-IR" sz="3200" b="1" dirty="0">
                <a:solidFill>
                  <a:srgbClr val="C0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</a:br>
            <a:r>
              <a:rPr lang="fa-IR" sz="3200" b="1" dirty="0">
                <a:solidFill>
                  <a:srgbClr val="7030A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در یک عرصه مشخص(خاص) یا به صورت عمومی(عام)،</a:t>
            </a:r>
            <a:br>
              <a:rPr lang="fa-IR" sz="3200" b="1" dirty="0">
                <a:solidFill>
                  <a:srgbClr val="C0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</a:br>
            <a:r>
              <a:rPr lang="fa-IR" sz="3200" b="1" dirty="0">
                <a:solidFill>
                  <a:srgbClr val="0070C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راهکارهای عملی به‌میدان‌آوردن مردم برای افاده </a:t>
            </a:r>
            <a:r>
              <a:rPr lang="fa-IR" sz="2800" b="1" dirty="0">
                <a:latin typeface="tahoma" panose="020B0604030504040204" pitchFamily="34" charset="0"/>
                <a:cs typeface="B Mitra" panose="00000400000000000000" pitchFamily="2" charset="-78"/>
              </a:rPr>
              <a:t>(مانند تشکیل گروه‌های مردمی جدید) </a:t>
            </a:r>
            <a:r>
              <a:rPr lang="fa-IR" sz="3200" b="1" dirty="0">
                <a:solidFill>
                  <a:srgbClr val="00B05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جهت پیشرفت و حل مسائل فرهنگی اجتماعی </a:t>
            </a:r>
            <a:r>
              <a:rPr lang="fa-IR" sz="3200" b="1" dirty="0">
                <a:latin typeface="tahoma" panose="020B0604030504040204" pitchFamily="34" charset="0"/>
                <a:cs typeface="B Mitra" panose="00000400000000000000" pitchFamily="2" charset="-78"/>
              </a:rPr>
              <a:t>را دنبال می‌کنند.</a:t>
            </a:r>
            <a:br>
              <a:rPr lang="fa-IR" sz="3200" b="1" dirty="0">
                <a:latin typeface="tahoma" panose="020B0604030504040204" pitchFamily="34" charset="0"/>
                <a:cs typeface="B Mitra" panose="00000400000000000000" pitchFamily="2" charset="-78"/>
              </a:rPr>
            </a:br>
            <a:endParaRPr lang="en-US" sz="32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6D15966-BAC3-468E-9C2C-F94EA7225535}"/>
              </a:ext>
            </a:extLst>
          </p:cNvPr>
          <p:cNvSpPr txBox="1">
            <a:spLocks/>
          </p:cNvSpPr>
          <p:nvPr/>
        </p:nvSpPr>
        <p:spPr>
          <a:xfrm>
            <a:off x="191365" y="139513"/>
            <a:ext cx="11841716" cy="780567"/>
          </a:xfrm>
          <a:prstGeom prst="flowChartAlternateProcess">
            <a:avLst/>
          </a:prstGeom>
          <a:ln w="57150" cap="flat" cmpd="sng" algn="ctr">
            <a:solidFill>
              <a:srgbClr val="00B05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dirty="0">
                <a:solidFill>
                  <a:srgbClr val="00B05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سوال هفتم: </a:t>
            </a:r>
            <a:r>
              <a:rPr lang="fa-IR" sz="3200" b="1" dirty="0">
                <a:solidFill>
                  <a:srgbClr val="FF0000"/>
                </a:solidFill>
                <a:latin typeface="Roboto"/>
                <a:cs typeface="B Mitra" panose="00000400000000000000" pitchFamily="2" charset="-78"/>
              </a:rPr>
              <a:t>حلقه‌های میانی </a:t>
            </a:r>
            <a:r>
              <a:rPr lang="fa-IR" sz="3200" b="1" dirty="0">
                <a:solidFill>
                  <a:schemeClr val="tx1"/>
                </a:solidFill>
                <a:latin typeface="Roboto"/>
                <a:cs typeface="B Mitra" panose="00000400000000000000" pitchFamily="2" charset="-78"/>
              </a:rPr>
              <a:t>چه کسانی هستند و </a:t>
            </a:r>
            <a:r>
              <a:rPr lang="fa-IR" sz="3200" b="1" dirty="0">
                <a:solidFill>
                  <a:srgbClr val="FF0000"/>
                </a:solidFill>
                <a:latin typeface="Roboto"/>
                <a:cs typeface="B Mitra" panose="00000400000000000000" pitchFamily="2" charset="-78"/>
              </a:rPr>
              <a:t>کارکرد</a:t>
            </a:r>
            <a:r>
              <a:rPr lang="fa-IR" sz="3200" b="1" dirty="0">
                <a:solidFill>
                  <a:schemeClr val="tx1"/>
                </a:solidFill>
                <a:latin typeface="Roboto"/>
                <a:cs typeface="B Mitra" panose="00000400000000000000" pitchFamily="2" charset="-78"/>
              </a:rPr>
              <a:t> آنها چیست؟</a:t>
            </a:r>
            <a:endParaRPr lang="fa-IR" b="1" dirty="0">
              <a:highlight>
                <a:srgbClr val="FFFF00"/>
              </a:highlight>
              <a:cs typeface="B Mitra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3490AA-E2AC-4A62-9726-116FB747ECEE}"/>
              </a:ext>
            </a:extLst>
          </p:cNvPr>
          <p:cNvSpPr txBox="1"/>
          <p:nvPr/>
        </p:nvSpPr>
        <p:spPr>
          <a:xfrm>
            <a:off x="10494211" y="1078702"/>
            <a:ext cx="1887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800" b="1" dirty="0">
                <a:highlight>
                  <a:srgbClr val="FFFF00"/>
                </a:highlight>
                <a:cs typeface="B Mitra" panose="00000400000000000000" pitchFamily="2" charset="-78"/>
              </a:rPr>
              <a:t>پاسخ اولیه:</a:t>
            </a:r>
            <a:endParaRPr lang="en-US" sz="28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081DFFE-0ED8-4AFC-BBE1-2D921B780E21}"/>
              </a:ext>
            </a:extLst>
          </p:cNvPr>
          <p:cNvSpPr/>
          <p:nvPr/>
        </p:nvSpPr>
        <p:spPr>
          <a:xfrm>
            <a:off x="5527511" y="1122256"/>
            <a:ext cx="1887792" cy="1201670"/>
          </a:xfrm>
          <a:prstGeom prst="wedgeRoundRectCallout">
            <a:avLst>
              <a:gd name="adj1" fmla="val 38417"/>
              <a:gd name="adj2" fmla="val 78002"/>
              <a:gd name="adj3" fmla="val 16667"/>
            </a:avLst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نه رهبری،</a:t>
            </a:r>
          </a:p>
          <a:p>
            <a:pPr algn="r" rtl="1"/>
            <a:r>
              <a:rPr lang="fa-IR" sz="2000" b="1" dirty="0">
                <a:solidFill>
                  <a:schemeClr val="tx1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 نه دولت، و  نه دستگاه‌های‌دیگر...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010D35A-1FAA-47B5-930B-DE1CB5F56FCA}"/>
              </a:ext>
            </a:extLst>
          </p:cNvPr>
          <p:cNvSpPr/>
          <p:nvPr/>
        </p:nvSpPr>
        <p:spPr>
          <a:xfrm>
            <a:off x="7532654" y="1085740"/>
            <a:ext cx="1834700" cy="1201670"/>
          </a:xfrm>
          <a:prstGeom prst="wedgeRoundRectCallout">
            <a:avLst>
              <a:gd name="adj1" fmla="val 32778"/>
              <a:gd name="adj2" fmla="val 75893"/>
              <a:gd name="adj3" fmla="val 16667"/>
            </a:avLst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مانند تشکل‌های دانشجویی و مجموعه‌های فعال و باتجربه فرهنگی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C1951F9-6C9C-4C5D-8B66-D52B1613965C}"/>
              </a:ext>
            </a:extLst>
          </p:cNvPr>
          <p:cNvSpPr/>
          <p:nvPr/>
        </p:nvSpPr>
        <p:spPr>
          <a:xfrm>
            <a:off x="9521456" y="1103998"/>
            <a:ext cx="972755" cy="1201670"/>
          </a:xfrm>
          <a:prstGeom prst="wedgeRoundRectCallout">
            <a:avLst>
              <a:gd name="adj1" fmla="val 92141"/>
              <a:gd name="adj2" fmla="val 68190"/>
              <a:gd name="adj3" fmla="val 16667"/>
            </a:avLst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000" b="1" dirty="0">
                <a:solidFill>
                  <a:schemeClr val="tx1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مانند</a:t>
            </a:r>
          </a:p>
          <a:p>
            <a:r>
              <a:rPr lang="fa-IR" sz="2000" b="1" dirty="0">
                <a:solidFill>
                  <a:schemeClr val="tx1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نخبگان فکری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5200F2D-9CE3-4FC2-BBA9-936D0306E8E2}"/>
              </a:ext>
            </a:extLst>
          </p:cNvPr>
          <p:cNvSpPr/>
          <p:nvPr/>
        </p:nvSpPr>
        <p:spPr>
          <a:xfrm>
            <a:off x="3996948" y="1888751"/>
            <a:ext cx="1471888" cy="1201670"/>
          </a:xfrm>
          <a:prstGeom prst="wedgeRoundRectCallout">
            <a:avLst>
              <a:gd name="adj1" fmla="val 172338"/>
              <a:gd name="adj2" fmla="val 71758"/>
              <a:gd name="adj3" fmla="val 16667"/>
            </a:avLst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000" b="1" dirty="0">
                <a:solidFill>
                  <a:schemeClr val="tx1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منضبط‌تر، سریع‌تر، محسوس‌تر</a:t>
            </a:r>
            <a:endParaRPr lang="en-US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1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9482</TotalTime>
  <Words>2223</Words>
  <Application>Microsoft Office PowerPoint</Application>
  <PresentationFormat>Widescreen</PresentationFormat>
  <Paragraphs>147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 Mitra</vt:lpstr>
      <vt:lpstr>B Titr</vt:lpstr>
      <vt:lpstr>Calibri</vt:lpstr>
      <vt:lpstr>Calibri Light</vt:lpstr>
      <vt:lpstr>IranNastaliq</vt:lpstr>
      <vt:lpstr>Roboto</vt:lpstr>
      <vt:lpstr>tahoma</vt:lpstr>
      <vt:lpstr>Office Theme</vt:lpstr>
      <vt:lpstr>PowerPoint Presentation</vt:lpstr>
      <vt:lpstr>PowerPoint Presentation</vt:lpstr>
      <vt:lpstr>سوال دوم: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افـــراد   و مجموعه‌های مــــردمی، که با درک ضرورت تحقق حرکت عمومی جامعه با محوریت جوانان متعهد، با تمرکز، برنامه‌ریزی، هدایت، پیگیری، فعّالیّت پی‌درپی و لحظه‌به‌لحظه، در یک عرصه مشخص(خاص) یا به صورت عمومی(عام)، راهکارهای عملی به‌میدان‌آوردن مردم برای افاده (مانند تشکیل گروه‌های مردمی جدید) جهت پیشرفت و حل مسائل فرهنگی اجتماعی را دنبال می‌کنند. </vt:lpstr>
      <vt:lpstr>PowerPoint Presentation</vt:lpstr>
      <vt:lpstr>PowerPoint Presentation</vt:lpstr>
      <vt:lpstr>PowerPoint Presentation</vt:lpstr>
      <vt:lpstr>وظایف مشترک حلقه های میانی عام و خاص:</vt:lpstr>
      <vt:lpstr>PowerPoint Presentation</vt:lpstr>
      <vt:lpstr>پاسخ اولیه: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morteza marazani</dc:creator>
  <cp:lastModifiedBy>ms gh</cp:lastModifiedBy>
  <cp:revision>2498</cp:revision>
  <dcterms:created xsi:type="dcterms:W3CDTF">2021-02-12T14:48:04Z</dcterms:created>
  <dcterms:modified xsi:type="dcterms:W3CDTF">2024-04-23T07:05:04Z</dcterms:modified>
</cp:coreProperties>
</file>