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655" r:id="rId2"/>
    <p:sldId id="355" r:id="rId3"/>
    <p:sldId id="656" r:id="rId4"/>
    <p:sldId id="657" r:id="rId5"/>
    <p:sldId id="658" r:id="rId6"/>
    <p:sldId id="661" r:id="rId7"/>
    <p:sldId id="6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8000"/>
    <a:srgbClr val="CFD5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5" autoAdjust="0"/>
    <p:restoredTop sz="96041" autoAdjust="0"/>
  </p:normalViewPr>
  <p:slideViewPr>
    <p:cSldViewPr snapToGrid="0">
      <p:cViewPr varScale="1">
        <p:scale>
          <a:sx n="82" d="100"/>
          <a:sy n="82" d="100"/>
        </p:scale>
        <p:origin x="1042" y="67"/>
      </p:cViewPr>
      <p:guideLst/>
    </p:cSldViewPr>
  </p:slideViewPr>
  <p:outlineViewPr>
    <p:cViewPr>
      <p:scale>
        <a:sx n="33" d="100"/>
        <a:sy n="33" d="100"/>
      </p:scale>
      <p:origin x="0" y="-1450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1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C29E0-09F1-443D-8D17-056EF4BE036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804A8-D9E4-4BE7-A1BD-31F07471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8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804A8-D9E4-4BE7-A1BD-31F074718A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2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13DDA-9573-4C53-9368-7F5C967E67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ED284C-4337-4B45-89A1-4892E9B22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DC1DE-31F2-4260-BD9D-309A70589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BAE91-5510-4B20-BE64-832BCC650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86256-C5DC-487B-B6B6-9DE20E6CE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1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01B7-7729-4F14-A8B8-5F469D202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50D91-2428-4AB5-BF85-86C90295B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5E783-A323-478B-B386-5ACA29B7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953F7-24F5-4912-8A0A-0708A01F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1EDEC-9780-4F41-A5EB-FB61FCA95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4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AB67F0-B6BD-4CB3-9DB9-58C8D8BAC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198B4-A034-4265-B950-CCEA1AAAC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A9193-EB50-40D3-A0ED-A5DB2777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8D479-1FC9-4BED-98A8-F44752855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3956B-210A-4AD1-964A-C7A46C1A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7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AFE52-0B69-468B-A97E-5E46FEE71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E86DF-2C43-4679-9D5C-4ED128CB8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4BBF2-4A6A-49CE-8953-8E4DBECF2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83C3C-7E36-415A-8F58-86446722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5E497-0567-481F-8FF5-C8D16317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3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6F37D-CE9F-4C10-81B2-9D188900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9232C-CDCF-4081-B5DC-F70C183B2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5D613-BBC7-415E-BE66-57A68B6A2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A320A-3F08-4D24-BA44-6AED12714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E9DD9-B9B3-4CF0-B3C2-2F9B971A6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2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A5F31-329F-4C4F-9C11-A7CD23F4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1C65A-035A-4D7B-80A7-FA9A52662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8A30E-105E-4C5E-900E-553D42AB3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28829-E4BE-4D40-93FA-C31CC6310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4B059-428C-45C8-AB5C-8271E6CF2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202FC-31F5-4A92-9AF3-A59A40589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B9684-EE7E-43D8-899B-F7D58ECA1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171CB-4ADC-4497-8B8F-3E02FED66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CC78F-C2D2-49A8-BDF0-376F6A34A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1FC544-6443-4A8B-9A3A-A9A6E78776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ECCEEB-61DC-43BA-9CEE-7CA6AC864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1D55B2-3412-431D-B6F1-18C9E352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A4129C-F59F-43F4-ACD5-E366B3975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3FFB28-38CE-4067-99AD-F84841F7F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C8CB8-91B6-4B8B-AB6F-07DDEF34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4389F6-0930-4D3D-8CBF-61CA08B95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A8DD28-7EC9-411F-801A-13F2AB77B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918CE2-2203-41F1-A9FC-D47B94B9F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8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E3FF50-0871-476C-872F-540CE09E2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89D50-9209-494E-AB04-111309802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DD90F-9B04-4F5B-887D-81D922D7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75FC0-B30C-421B-92F7-1DE5DD9CB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62E67-D38A-42AE-A812-C1EEBB05A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13913-5DFF-49B2-B976-507BD24BC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EB74CB-AA48-4A44-AD60-F2232BDB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82728-623B-47DF-869C-7C90B3279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E7DC5-E06E-423E-B6D8-623615487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44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45CCB-FA7A-46EA-83A3-6A7A8AFAF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1E99F8-241B-4610-8192-4DA0B3A5A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94B29-D1C2-4154-A5D5-CDA1C8FCF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EFE38-C7D7-4533-8842-C57FBB09C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349C1-7B48-48D4-9042-CC373692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3A080-0577-40E0-9432-850C6D3E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1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1C8DD6-9475-43E8-83E7-65D462BFD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6C938-E3F5-4E19-ACA5-BB8BDCAB8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220B-3C56-4080-85E6-DD5C9DEFD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14B3-D2AA-4CAD-AAAF-41093043F94D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E5C98-0754-472E-B12F-448F33671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F7C59-116D-4E7C-B481-20090FED2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F4833-FD96-4F2D-AE68-8894C1B05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0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C16770C-2472-4B29-8343-2B5DE7DCDD5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30000" intensity="1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752" y="498505"/>
            <a:ext cx="3418849" cy="1709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FEFC6-43C7-4C42-9E56-7319B9D7DA88}"/>
              </a:ext>
            </a:extLst>
          </p:cNvPr>
          <p:cNvSpPr txBox="1">
            <a:spLocks/>
          </p:cNvSpPr>
          <p:nvPr/>
        </p:nvSpPr>
        <p:spPr>
          <a:xfrm>
            <a:off x="2811046" y="2869534"/>
            <a:ext cx="6569908" cy="1118931"/>
          </a:xfrm>
          <a:prstGeom prst="flowChartAlternateProcess">
            <a:avLst/>
          </a:prstGeom>
          <a:ln w="57150" cap="flat" cmpd="sng" algn="ctr">
            <a:solidFill>
              <a:srgbClr val="00B050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lnSpc>
                <a:spcPct val="150000"/>
              </a:lnSpc>
            </a:pPr>
            <a:r>
              <a:rPr lang="fa-IR" sz="3200" b="1" dirty="0">
                <a:solidFill>
                  <a:srgbClr val="00B050"/>
                </a:solidFill>
                <a:cs typeface="B Titr" panose="00000700000000000000" pitchFamily="2" charset="-78"/>
              </a:rPr>
              <a:t>کارهای اصلی رابطان جبهه در شهرستان ها</a:t>
            </a:r>
            <a:endParaRPr lang="fa-IR" sz="3600" b="1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463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9394F3-D69C-13C3-EB77-93C5D0A2E891}"/>
              </a:ext>
            </a:extLst>
          </p:cNvPr>
          <p:cNvSpPr/>
          <p:nvPr/>
        </p:nvSpPr>
        <p:spPr>
          <a:xfrm>
            <a:off x="7957226" y="2655650"/>
            <a:ext cx="3579778" cy="88521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 4دسته محور اصلی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39745D9-9D98-4C35-5903-939026FBE37B}"/>
              </a:ext>
            </a:extLst>
          </p:cNvPr>
          <p:cNvSpPr/>
          <p:nvPr/>
        </p:nvSpPr>
        <p:spPr>
          <a:xfrm>
            <a:off x="2285999" y="794424"/>
            <a:ext cx="5171874" cy="103437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گروه سازی محله محور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8A848BB3-5F90-9A21-06C2-B5E78774192C}"/>
              </a:ext>
            </a:extLst>
          </p:cNvPr>
          <p:cNvCxnSpPr>
            <a:cxnSpLocks/>
            <a:stCxn id="6" idx="1"/>
            <a:endCxn id="7" idx="3"/>
          </p:cNvCxnSpPr>
          <p:nvPr/>
        </p:nvCxnSpPr>
        <p:spPr>
          <a:xfrm rot="10800000">
            <a:off x="7457874" y="1311611"/>
            <a:ext cx="499353" cy="1786648"/>
          </a:xfrm>
          <a:prstGeom prst="bentConnector3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8759C5F3-5621-4207-667A-21ACD124FA87}"/>
              </a:ext>
            </a:extLst>
          </p:cNvPr>
          <p:cNvSpPr/>
          <p:nvPr/>
        </p:nvSpPr>
        <p:spPr>
          <a:xfrm>
            <a:off x="2285998" y="2063885"/>
            <a:ext cx="5171871" cy="103437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عملیات جهاد تبیین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0682E9A-8CD2-8FF5-7CAE-19CA95159120}"/>
              </a:ext>
            </a:extLst>
          </p:cNvPr>
          <p:cNvSpPr/>
          <p:nvPr/>
        </p:nvSpPr>
        <p:spPr>
          <a:xfrm>
            <a:off x="2286000" y="3339827"/>
            <a:ext cx="5171871" cy="103437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عملیات های مناسبتی و اقتضایی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AB56779-6635-DFCB-F616-CE03BA0AE5B9}"/>
              </a:ext>
            </a:extLst>
          </p:cNvPr>
          <p:cNvSpPr/>
          <p:nvPr/>
        </p:nvSpPr>
        <p:spPr>
          <a:xfrm>
            <a:off x="2285999" y="4615769"/>
            <a:ext cx="5171872" cy="103437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حفظ و تقویت ارتباطات </a:t>
            </a:r>
            <a:endParaRPr lang="en-US" sz="36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97ECFEA2-B8A6-6D84-5B79-FC8D569A0106}"/>
              </a:ext>
            </a:extLst>
          </p:cNvPr>
          <p:cNvCxnSpPr>
            <a:stCxn id="6" idx="1"/>
            <a:endCxn id="36" idx="3"/>
          </p:cNvCxnSpPr>
          <p:nvPr/>
        </p:nvCxnSpPr>
        <p:spPr>
          <a:xfrm rot="10800000">
            <a:off x="7457870" y="2581073"/>
            <a:ext cx="499357" cy="517187"/>
          </a:xfrm>
          <a:prstGeom prst="bentConnector3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4D1A4DF6-CA65-D694-A94F-18C18AEAA0A7}"/>
              </a:ext>
            </a:extLst>
          </p:cNvPr>
          <p:cNvCxnSpPr>
            <a:stCxn id="6" idx="1"/>
            <a:endCxn id="37" idx="3"/>
          </p:cNvCxnSpPr>
          <p:nvPr/>
        </p:nvCxnSpPr>
        <p:spPr>
          <a:xfrm rot="10800000" flipV="1">
            <a:off x="7457872" y="3098258"/>
            <a:ext cx="499355" cy="758755"/>
          </a:xfrm>
          <a:prstGeom prst="bentConnector3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53A4C488-3F57-7070-FD68-4DBB4D9B61B7}"/>
              </a:ext>
            </a:extLst>
          </p:cNvPr>
          <p:cNvCxnSpPr>
            <a:stCxn id="6" idx="1"/>
            <a:endCxn id="38" idx="3"/>
          </p:cNvCxnSpPr>
          <p:nvPr/>
        </p:nvCxnSpPr>
        <p:spPr>
          <a:xfrm rot="10800000" flipV="1">
            <a:off x="7457872" y="3098258"/>
            <a:ext cx="499355" cy="2034697"/>
          </a:xfrm>
          <a:prstGeom prst="bentConnector3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88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734498-A2E0-D7DD-8B7D-8F44A9469AD1}"/>
              </a:ext>
            </a:extLst>
          </p:cNvPr>
          <p:cNvSpPr/>
          <p:nvPr/>
        </p:nvSpPr>
        <p:spPr>
          <a:xfrm>
            <a:off x="3510063" y="175502"/>
            <a:ext cx="5171874" cy="6914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گروه سازی محله محور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F96B7EC-BD9A-86EC-14AE-9111501BC32B}"/>
              </a:ext>
            </a:extLst>
          </p:cNvPr>
          <p:cNvSpPr/>
          <p:nvPr/>
        </p:nvSpPr>
        <p:spPr>
          <a:xfrm>
            <a:off x="6480241" y="2423516"/>
            <a:ext cx="5484779" cy="82361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</a:t>
            </a: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جمع کردن و همراه سازی علاقه مندها</a:t>
            </a:r>
            <a:endParaRPr lang="en-US" sz="3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84C0295-A362-7A8C-2548-6FDADA3693D0}"/>
              </a:ext>
            </a:extLst>
          </p:cNvPr>
          <p:cNvSpPr/>
          <p:nvPr/>
        </p:nvSpPr>
        <p:spPr>
          <a:xfrm>
            <a:off x="6480242" y="4032407"/>
            <a:ext cx="5484778" cy="11498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</a:t>
            </a: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پیدا کردن راهکارهای به میدون آوردن مردم با کمک خودشون</a:t>
            </a:r>
            <a:endParaRPr lang="en-US" sz="3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8715035-4A7E-14C8-DD55-800F82F526AB}"/>
              </a:ext>
            </a:extLst>
          </p:cNvPr>
          <p:cNvSpPr/>
          <p:nvPr/>
        </p:nvSpPr>
        <p:spPr>
          <a:xfrm>
            <a:off x="6480241" y="5491034"/>
            <a:ext cx="5484779" cy="114949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به اشتراک گذاری الگوها و انتقال تجربه های گروه ها به همدیگه</a:t>
            </a:r>
            <a:endParaRPr lang="en-US" sz="3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2D5F9F-1A0F-5E5A-7749-31EF9A1E1F29}"/>
              </a:ext>
            </a:extLst>
          </p:cNvPr>
          <p:cNvSpPr/>
          <p:nvPr/>
        </p:nvSpPr>
        <p:spPr>
          <a:xfrm>
            <a:off x="358298" y="1958502"/>
            <a:ext cx="5484779" cy="174692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اپلیکیشن هم افزا برای ثبت مشخصات افراد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کتاب روش های شناسایی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کتاب روش های اقناع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سایت ها و کانال های آوند، حرکت و حکمرانی مردم برای محتوای دغدغه مند کردن افراد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7A73C373-C5CB-CBF5-CC77-F2846EF042D6}"/>
              </a:ext>
            </a:extLst>
          </p:cNvPr>
          <p:cNvCxnSpPr>
            <a:cxnSpLocks/>
            <a:stCxn id="5" idx="1"/>
            <a:endCxn id="8" idx="3"/>
          </p:cNvCxnSpPr>
          <p:nvPr/>
        </p:nvCxnSpPr>
        <p:spPr>
          <a:xfrm rot="10800000">
            <a:off x="5843077" y="2831965"/>
            <a:ext cx="637164" cy="3356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134D6EA-0C2A-7207-8B25-049A123B89B2}"/>
              </a:ext>
            </a:extLst>
          </p:cNvPr>
          <p:cNvSpPr/>
          <p:nvPr/>
        </p:nvSpPr>
        <p:spPr>
          <a:xfrm>
            <a:off x="7268994" y="1147062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کارهای اصلی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06CC1DE-2986-60DF-5C47-7C658310D2B3}"/>
              </a:ext>
            </a:extLst>
          </p:cNvPr>
          <p:cNvSpPr/>
          <p:nvPr/>
        </p:nvSpPr>
        <p:spPr>
          <a:xfrm>
            <a:off x="1033558" y="1097814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خدمات و محصولات پشتیبان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FCD6310-558A-42D2-D399-50F3B368B393}"/>
              </a:ext>
            </a:extLst>
          </p:cNvPr>
          <p:cNvSpPr/>
          <p:nvPr/>
        </p:nvSpPr>
        <p:spPr>
          <a:xfrm>
            <a:off x="358297" y="3801878"/>
            <a:ext cx="5484779" cy="161439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خدمات و محصولات مجامع تخصصی نظیر </a:t>
            </a: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اپلیکیشن نوجهان، سایت مشعر، جامعه قرآنی عصر و...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مجموعه ده جلدی تجربه نگاری حلقه های میانی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شرکت در جلسات چهارشنبه های ایده پردازی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CBCDA4B5-664F-F8C9-0194-68F1D63DBD77}"/>
              </a:ext>
            </a:extLst>
          </p:cNvPr>
          <p:cNvCxnSpPr>
            <a:cxnSpLocks/>
            <a:stCxn id="6" idx="1"/>
            <a:endCxn id="15" idx="3"/>
          </p:cNvCxnSpPr>
          <p:nvPr/>
        </p:nvCxnSpPr>
        <p:spPr>
          <a:xfrm rot="10800000" flipV="1">
            <a:off x="5843076" y="4607349"/>
            <a:ext cx="637166" cy="1725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6FB4F53-8331-91BA-7013-C8BE58501F7D}"/>
              </a:ext>
            </a:extLst>
          </p:cNvPr>
          <p:cNvSpPr/>
          <p:nvPr/>
        </p:nvSpPr>
        <p:spPr>
          <a:xfrm>
            <a:off x="358297" y="5496320"/>
            <a:ext cx="5484779" cy="11498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سایت های امتداد و جم آران برای تجربه نگاری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سایت دانه برای برگزاری دوره های آموزشی و جلسات مجازی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شرکت در جلسات یکشنبه های الگونمایی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142DAFA4-B39F-CEFA-0EAE-3CAFCC5F4534}"/>
              </a:ext>
            </a:extLst>
          </p:cNvPr>
          <p:cNvCxnSpPr>
            <a:cxnSpLocks/>
            <a:stCxn id="7" idx="1"/>
            <a:endCxn id="22" idx="3"/>
          </p:cNvCxnSpPr>
          <p:nvPr/>
        </p:nvCxnSpPr>
        <p:spPr>
          <a:xfrm rot="10800000" flipV="1">
            <a:off x="5843077" y="6065779"/>
            <a:ext cx="637165" cy="5483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16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1A99536-F726-5A4C-3AC2-A5037642566A}"/>
              </a:ext>
            </a:extLst>
          </p:cNvPr>
          <p:cNvSpPr/>
          <p:nvPr/>
        </p:nvSpPr>
        <p:spPr>
          <a:xfrm>
            <a:off x="6887183" y="1949592"/>
            <a:ext cx="4977317" cy="124275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2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انتخاب قالب ها و عرصه های اولویت دار به ویژه برای مخاطب نوجوان و جوان</a:t>
            </a:r>
            <a:r>
              <a:rPr lang="fa-IR" sz="2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( ترجیحا بسترهای ارتباطی شکل گرفته در گروه سازی ها)</a:t>
            </a:r>
            <a:endParaRPr lang="en-US" sz="22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734498-A2E0-D7DD-8B7D-8F44A9469AD1}"/>
              </a:ext>
            </a:extLst>
          </p:cNvPr>
          <p:cNvSpPr/>
          <p:nvPr/>
        </p:nvSpPr>
        <p:spPr>
          <a:xfrm>
            <a:off x="3510063" y="175502"/>
            <a:ext cx="5171874" cy="6914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عملیات جهاد تبیین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F96B7EC-BD9A-86EC-14AE-9111501BC32B}"/>
              </a:ext>
            </a:extLst>
          </p:cNvPr>
          <p:cNvSpPr/>
          <p:nvPr/>
        </p:nvSpPr>
        <p:spPr>
          <a:xfrm>
            <a:off x="6887182" y="3293622"/>
            <a:ext cx="4977317" cy="82361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2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کمک به تأمین محتوا و سازماندهی افراد دارای قدرت انتقال پیام</a:t>
            </a:r>
            <a:endParaRPr lang="en-US" sz="22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84C0295-A362-7A8C-2548-6FDADA3693D0}"/>
              </a:ext>
            </a:extLst>
          </p:cNvPr>
          <p:cNvSpPr/>
          <p:nvPr/>
        </p:nvSpPr>
        <p:spPr>
          <a:xfrm>
            <a:off x="6887183" y="4218508"/>
            <a:ext cx="4977317" cy="11498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22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</a:t>
            </a:r>
            <a:r>
              <a:rPr lang="fa-IR" sz="2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به اشتراک گذاری الگوها و انتقال تجربه های گروه ها به همدیگه</a:t>
            </a:r>
            <a:endParaRPr lang="en-US" sz="22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8715035-4A7E-14C8-DD55-800F82F526AB}"/>
              </a:ext>
            </a:extLst>
          </p:cNvPr>
          <p:cNvSpPr/>
          <p:nvPr/>
        </p:nvSpPr>
        <p:spPr>
          <a:xfrm>
            <a:off x="6887183" y="5494095"/>
            <a:ext cx="4977317" cy="114949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2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4. پیگیری تداوم برنامه ها و حفظ و تقویت ارتباط با مخاطبان</a:t>
            </a:r>
            <a:endParaRPr lang="en-US" sz="22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2D5F9F-1A0F-5E5A-7749-31EF9A1E1F29}"/>
              </a:ext>
            </a:extLst>
          </p:cNvPr>
          <p:cNvSpPr/>
          <p:nvPr/>
        </p:nvSpPr>
        <p:spPr>
          <a:xfrm>
            <a:off x="611221" y="1958502"/>
            <a:ext cx="5484779" cy="174692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اپلیکیشن هم افزا برای ثبت مشخصات افراد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کتاب روش های شناسایی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کتاب روش های اقناع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سایت ها و کانال های آوند، حرکت و حکمرانی مردم برای محتوای دغدغه مند کردن افراد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39C22841-87B8-B89D-6C7B-A521A9BF772D}"/>
              </a:ext>
            </a:extLst>
          </p:cNvPr>
          <p:cNvCxnSpPr>
            <a:cxnSpLocks/>
            <a:stCxn id="18" idx="1"/>
            <a:endCxn id="8" idx="3"/>
          </p:cNvCxnSpPr>
          <p:nvPr/>
        </p:nvCxnSpPr>
        <p:spPr>
          <a:xfrm rot="10800000" flipV="1">
            <a:off x="6096001" y="2570969"/>
            <a:ext cx="791183" cy="260996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7A73C373-C5CB-CBF5-CC77-F2846EF042D6}"/>
              </a:ext>
            </a:extLst>
          </p:cNvPr>
          <p:cNvCxnSpPr>
            <a:stCxn id="5" idx="1"/>
            <a:endCxn id="8" idx="3"/>
          </p:cNvCxnSpPr>
          <p:nvPr/>
        </p:nvCxnSpPr>
        <p:spPr>
          <a:xfrm rot="10800000">
            <a:off x="6096000" y="2831965"/>
            <a:ext cx="791182" cy="873462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134D6EA-0C2A-7207-8B25-049A123B89B2}"/>
              </a:ext>
            </a:extLst>
          </p:cNvPr>
          <p:cNvSpPr/>
          <p:nvPr/>
        </p:nvSpPr>
        <p:spPr>
          <a:xfrm>
            <a:off x="7268994" y="1147062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کارهای اصلی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06CC1DE-2986-60DF-5C47-7C658310D2B3}"/>
              </a:ext>
            </a:extLst>
          </p:cNvPr>
          <p:cNvSpPr/>
          <p:nvPr/>
        </p:nvSpPr>
        <p:spPr>
          <a:xfrm>
            <a:off x="1286481" y="1097814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خدمات و محصولات پشتیبان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4B522F4-380F-1994-4501-0800CCEDC071}"/>
              </a:ext>
            </a:extLst>
          </p:cNvPr>
          <p:cNvSpPr/>
          <p:nvPr/>
        </p:nvSpPr>
        <p:spPr>
          <a:xfrm>
            <a:off x="611221" y="4220615"/>
            <a:ext cx="5484779" cy="114988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سایت های امتداد، حرکت و جم آران برای تجربه نگاری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سایت دانه برای برگزاری دوره های آموزشی و جلسات مجازی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1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3. شرکت در جلسات یکشنبه های الگونمایی</a:t>
            </a:r>
            <a:endParaRPr lang="en-US" sz="18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AB43F3E-E719-2FE2-7B06-DDE4112FF5CC}"/>
              </a:ext>
            </a:extLst>
          </p:cNvPr>
          <p:cNvCxnSpPr>
            <a:cxnSpLocks/>
            <a:endCxn id="11" idx="3"/>
          </p:cNvCxnSpPr>
          <p:nvPr/>
        </p:nvCxnSpPr>
        <p:spPr>
          <a:xfrm rot="10800000" flipV="1">
            <a:off x="6096000" y="4791258"/>
            <a:ext cx="791182" cy="4300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8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1A99536-F726-5A4C-3AC2-A5037642566A}"/>
              </a:ext>
            </a:extLst>
          </p:cNvPr>
          <p:cNvSpPr/>
          <p:nvPr/>
        </p:nvSpPr>
        <p:spPr>
          <a:xfrm>
            <a:off x="6411744" y="2382477"/>
            <a:ext cx="5582460" cy="14891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پیگیری انجام عملیات های خرد محلی توسط گروه های موجود و جدید</a:t>
            </a:r>
            <a:endParaRPr lang="en-US" sz="30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734498-A2E0-D7DD-8B7D-8F44A9469AD1}"/>
              </a:ext>
            </a:extLst>
          </p:cNvPr>
          <p:cNvSpPr/>
          <p:nvPr/>
        </p:nvSpPr>
        <p:spPr>
          <a:xfrm>
            <a:off x="3510063" y="175502"/>
            <a:ext cx="5171874" cy="6914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عملیات های مناسبتی و اقتضایی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2D5F9F-1A0F-5E5A-7749-31EF9A1E1F29}"/>
              </a:ext>
            </a:extLst>
          </p:cNvPr>
          <p:cNvSpPr/>
          <p:nvPr/>
        </p:nvSpPr>
        <p:spPr>
          <a:xfrm>
            <a:off x="387484" y="2392204"/>
            <a:ext cx="5484779" cy="147940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سایت و کانال عصر جهاد</a:t>
            </a:r>
            <a:endParaRPr lang="en-US" sz="2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سایت و کانال بازارمحتوای جبهه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24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حضور در نشست های بزنگاه</a:t>
            </a:r>
            <a:endParaRPr lang="en-US" sz="2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39C22841-87B8-B89D-6C7B-A521A9BF772D}"/>
              </a:ext>
            </a:extLst>
          </p:cNvPr>
          <p:cNvCxnSpPr>
            <a:cxnSpLocks/>
            <a:stCxn id="18" idx="1"/>
            <a:endCxn id="8" idx="3"/>
          </p:cNvCxnSpPr>
          <p:nvPr/>
        </p:nvCxnSpPr>
        <p:spPr>
          <a:xfrm rot="10800000" flipV="1">
            <a:off x="5872264" y="3127043"/>
            <a:ext cx="539481" cy="4864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134D6EA-0C2A-7207-8B25-049A123B89B2}"/>
              </a:ext>
            </a:extLst>
          </p:cNvPr>
          <p:cNvSpPr/>
          <p:nvPr/>
        </p:nvSpPr>
        <p:spPr>
          <a:xfrm>
            <a:off x="7268994" y="1215158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کارهای اصلی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06CC1DE-2986-60DF-5C47-7C658310D2B3}"/>
              </a:ext>
            </a:extLst>
          </p:cNvPr>
          <p:cNvSpPr/>
          <p:nvPr/>
        </p:nvSpPr>
        <p:spPr>
          <a:xfrm>
            <a:off x="1062744" y="1165910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خدمات و محصولات پشتیبان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369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  <p:bldP spid="8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734498-A2E0-D7DD-8B7D-8F44A9469AD1}"/>
              </a:ext>
            </a:extLst>
          </p:cNvPr>
          <p:cNvSpPr/>
          <p:nvPr/>
        </p:nvSpPr>
        <p:spPr>
          <a:xfrm>
            <a:off x="3510063" y="175502"/>
            <a:ext cx="5171874" cy="6914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حفظ و تقویت ارتباطات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2D5F9F-1A0F-5E5A-7749-31EF9A1E1F29}"/>
              </a:ext>
            </a:extLst>
          </p:cNvPr>
          <p:cNvSpPr/>
          <p:nvPr/>
        </p:nvSpPr>
        <p:spPr>
          <a:xfrm>
            <a:off x="567442" y="2391585"/>
            <a:ext cx="5171874" cy="184967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کانال عهد جمعی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609850" algn="l"/>
              </a:tabLst>
            </a:pPr>
            <a:r>
              <a:rPr lang="fa-IR" sz="24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کانال قافیه</a:t>
            </a:r>
            <a:endParaRPr lang="en-US" sz="2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134D6EA-0C2A-7207-8B25-049A123B89B2}"/>
              </a:ext>
            </a:extLst>
          </p:cNvPr>
          <p:cNvSpPr/>
          <p:nvPr/>
        </p:nvSpPr>
        <p:spPr>
          <a:xfrm>
            <a:off x="7268994" y="1215158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کارهای اصلی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06CC1DE-2986-60DF-5C47-7C658310D2B3}"/>
              </a:ext>
            </a:extLst>
          </p:cNvPr>
          <p:cNvSpPr/>
          <p:nvPr/>
        </p:nvSpPr>
        <p:spPr>
          <a:xfrm>
            <a:off x="1062744" y="1165910"/>
            <a:ext cx="4277740" cy="603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B Mitra" panose="00000400000000000000" pitchFamily="2" charset="-78"/>
              </a:rPr>
              <a:t>خدمات و محصولات پشتیبان</a:t>
            </a:r>
            <a:endParaRPr lang="en-US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1A99536-F726-5A4C-3AC2-A5037642566A}"/>
              </a:ext>
            </a:extLst>
          </p:cNvPr>
          <p:cNvSpPr/>
          <p:nvPr/>
        </p:nvSpPr>
        <p:spPr>
          <a:xfrm>
            <a:off x="6624537" y="2392204"/>
            <a:ext cx="5332380" cy="90060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1. برگزاری مستمر دورهمی ها </a:t>
            </a:r>
            <a:endParaRPr lang="en-US" sz="30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12DB9A4-CA54-AD96-50DD-96053FAC5AAB}"/>
              </a:ext>
            </a:extLst>
          </p:cNvPr>
          <p:cNvSpPr/>
          <p:nvPr/>
        </p:nvSpPr>
        <p:spPr>
          <a:xfrm>
            <a:off x="6605081" y="4470232"/>
            <a:ext cx="5351836" cy="162938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3. </a:t>
            </a: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پیگیری رفع موانع بروبچه های جبهه و در صورت امکان حمایت از اون ها با هماهنگی دستگاه ها و نهاها</a:t>
            </a:r>
            <a:endParaRPr lang="en-US" sz="30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3727A51-11BF-ECE5-0551-CD57A5B3C3D7}"/>
              </a:ext>
            </a:extLst>
          </p:cNvPr>
          <p:cNvSpPr/>
          <p:nvPr/>
        </p:nvSpPr>
        <p:spPr>
          <a:xfrm>
            <a:off x="6634266" y="3429000"/>
            <a:ext cx="5332379" cy="88398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2. تکریم فعالان جبهه و خانواده هاشون</a:t>
            </a:r>
            <a:endParaRPr lang="en-US" sz="30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9965E40A-23F3-0E20-795E-73D438CCC903}"/>
              </a:ext>
            </a:extLst>
          </p:cNvPr>
          <p:cNvCxnSpPr>
            <a:cxnSpLocks/>
            <a:stCxn id="2" idx="1"/>
            <a:endCxn id="8" idx="3"/>
          </p:cNvCxnSpPr>
          <p:nvPr/>
        </p:nvCxnSpPr>
        <p:spPr>
          <a:xfrm rot="10800000" flipV="1">
            <a:off x="5739317" y="2842507"/>
            <a:ext cx="885221" cy="473915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DF82A8FF-CF56-307F-86B0-D4CB48A8A31B}"/>
              </a:ext>
            </a:extLst>
          </p:cNvPr>
          <p:cNvCxnSpPr>
            <a:cxnSpLocks/>
            <a:stCxn id="5" idx="1"/>
            <a:endCxn id="8" idx="3"/>
          </p:cNvCxnSpPr>
          <p:nvPr/>
        </p:nvCxnSpPr>
        <p:spPr>
          <a:xfrm rot="10800000">
            <a:off x="5739316" y="3316424"/>
            <a:ext cx="894950" cy="554567"/>
          </a:xfrm>
          <a:prstGeom prst="bent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76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3" grpId="0" animBg="1"/>
      <p:bldP spid="14" grpId="0" animBg="1"/>
      <p:bldP spid="2" grpId="0" animBg="1"/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1A99536-F726-5A4C-3AC2-A5037642566A}"/>
              </a:ext>
            </a:extLst>
          </p:cNvPr>
          <p:cNvSpPr/>
          <p:nvPr/>
        </p:nvSpPr>
        <p:spPr>
          <a:xfrm>
            <a:off x="3510063" y="2289442"/>
            <a:ext cx="5228925" cy="90060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lnSpc>
                <a:spcPct val="107000"/>
              </a:lnSpc>
              <a:spcAft>
                <a:spcPts val="800"/>
              </a:spcAft>
              <a:tabLst>
                <a:tab pos="2609850" algn="l"/>
              </a:tabLst>
            </a:pPr>
            <a:r>
              <a:rPr lang="fa-IR" sz="3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روایت مستمر فتوحات و عبرت ها</a:t>
            </a:r>
            <a:endParaRPr lang="en-US" sz="30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734498-A2E0-D7DD-8B7D-8F44A9469AD1}"/>
              </a:ext>
            </a:extLst>
          </p:cNvPr>
          <p:cNvSpPr/>
          <p:nvPr/>
        </p:nvSpPr>
        <p:spPr>
          <a:xfrm>
            <a:off x="3510063" y="399239"/>
            <a:ext cx="5171874" cy="6914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Mitra" panose="00000400000000000000" pitchFamily="2" charset="-78"/>
              </a:rPr>
              <a:t>اقدام مشترک در هر 4 دسته</a:t>
            </a:r>
            <a:endParaRPr lang="en-US" sz="36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1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8358</TotalTime>
  <Words>413</Words>
  <Application>Microsoft Office PowerPoint</Application>
  <PresentationFormat>Widescreen</PresentationFormat>
  <Paragraphs>54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 Mitra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morteza marazani</dc:creator>
  <cp:lastModifiedBy>mahdy ahmady</cp:lastModifiedBy>
  <cp:revision>2443</cp:revision>
  <dcterms:created xsi:type="dcterms:W3CDTF">2021-02-12T14:48:04Z</dcterms:created>
  <dcterms:modified xsi:type="dcterms:W3CDTF">2024-07-29T10:51:04Z</dcterms:modified>
</cp:coreProperties>
</file>